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2" r:id="rId7"/>
    <p:sldMasterId id="2147483680" r:id="rId8"/>
    <p:sldMasterId id="2147483717" r:id="rId9"/>
    <p:sldMasterId id="2147483702" r:id="rId10"/>
    <p:sldMasterId id="2147483706" r:id="rId11"/>
    <p:sldMasterId id="2147483710" r:id="rId12"/>
    <p:sldMasterId id="2147483714" r:id="rId13"/>
    <p:sldMasterId id="2147483718" r:id="rId14"/>
    <p:sldMasterId id="2147483722" r:id="rId15"/>
  </p:sldMasterIdLst>
  <p:notesMasterIdLst>
    <p:notesMasterId r:id="rId60"/>
  </p:notesMasterIdLst>
  <p:sldIdLst>
    <p:sldId id="344" r:id="rId16"/>
    <p:sldId id="291" r:id="rId17"/>
    <p:sldId id="351" r:id="rId18"/>
    <p:sldId id="300" r:id="rId19"/>
    <p:sldId id="338" r:id="rId20"/>
    <p:sldId id="316" r:id="rId21"/>
    <p:sldId id="345" r:id="rId22"/>
    <p:sldId id="303" r:id="rId23"/>
    <p:sldId id="339" r:id="rId24"/>
    <p:sldId id="304" r:id="rId25"/>
    <p:sldId id="305" r:id="rId26"/>
    <p:sldId id="306" r:id="rId27"/>
    <p:sldId id="309" r:id="rId28"/>
    <p:sldId id="340" r:id="rId29"/>
    <p:sldId id="317" r:id="rId30"/>
    <p:sldId id="310" r:id="rId31"/>
    <p:sldId id="311" r:id="rId32"/>
    <p:sldId id="341" r:id="rId33"/>
    <p:sldId id="312" r:id="rId34"/>
    <p:sldId id="313" r:id="rId35"/>
    <p:sldId id="314" r:id="rId36"/>
    <p:sldId id="315" r:id="rId37"/>
    <p:sldId id="342" r:id="rId38"/>
    <p:sldId id="318" r:id="rId39"/>
    <p:sldId id="319" r:id="rId40"/>
    <p:sldId id="320" r:id="rId41"/>
    <p:sldId id="321" r:id="rId42"/>
    <p:sldId id="343" r:id="rId43"/>
    <p:sldId id="322" r:id="rId44"/>
    <p:sldId id="324" r:id="rId45"/>
    <p:sldId id="325" r:id="rId46"/>
    <p:sldId id="326" r:id="rId47"/>
    <p:sldId id="346" r:id="rId48"/>
    <p:sldId id="327" r:id="rId49"/>
    <p:sldId id="347" r:id="rId50"/>
    <p:sldId id="348" r:id="rId51"/>
    <p:sldId id="349" r:id="rId52"/>
    <p:sldId id="307" r:id="rId53"/>
    <p:sldId id="299" r:id="rId54"/>
    <p:sldId id="270" r:id="rId55"/>
    <p:sldId id="279" r:id="rId56"/>
    <p:sldId id="280" r:id="rId57"/>
    <p:sldId id="281" r:id="rId58"/>
    <p:sldId id="271"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4FB20-B1D0-41F2-ABA6-4663693B71DC}" v="6" dt="2024-10-04T19:58:49.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C07FA4-6770-4925-BFCA-2D523E0DC49F}" type="datetimeFigureOut">
              <a:rPr lang="en-US" smtClean="0"/>
              <a:pPr/>
              <a:t>10/4/2024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9E5614-C326-4E20-B531-31CBCDA6FB5B}" type="slidenum">
              <a:rPr lang="en-US" smtClean="0"/>
              <a:pPr/>
              <a:t>‹#›</a:t>
            </a:fld>
            <a:endParaRPr lang="en-US"/>
          </a:p>
        </p:txBody>
      </p:sp>
    </p:spTree>
    <p:extLst>
      <p:ext uri="{BB962C8B-B14F-4D97-AF65-F5344CB8AC3E}">
        <p14:creationId xmlns:p14="http://schemas.microsoft.com/office/powerpoint/2010/main" val="39558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a:t>
            </a:fld>
            <a:endParaRPr lang="en-US"/>
          </a:p>
        </p:txBody>
      </p:sp>
    </p:spTree>
    <p:extLst>
      <p:ext uri="{BB962C8B-B14F-4D97-AF65-F5344CB8AC3E}">
        <p14:creationId xmlns:p14="http://schemas.microsoft.com/office/powerpoint/2010/main" val="410478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B9E5614-C326-4E20-B531-31CBCDA6FB5B}" type="slidenum">
              <a:rPr lang="en-US" smtClean="0"/>
              <a:pPr/>
              <a:t>4</a:t>
            </a:fld>
            <a:endParaRPr lang="en-US"/>
          </a:p>
        </p:txBody>
      </p:sp>
    </p:spTree>
    <p:extLst>
      <p:ext uri="{BB962C8B-B14F-4D97-AF65-F5344CB8AC3E}">
        <p14:creationId xmlns:p14="http://schemas.microsoft.com/office/powerpoint/2010/main" val="201980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a:t>We would also recalculate each payment based on ULO at time of </a:t>
            </a:r>
            <a:r>
              <a:rPr lang="en-US"/>
              <a:t>entitlement.</a:t>
            </a:r>
          </a:p>
        </p:txBody>
      </p:sp>
      <p:sp>
        <p:nvSpPr>
          <p:cNvPr id="4" name="Slide Number Placeholder 3"/>
          <p:cNvSpPr>
            <a:spLocks noGrp="1"/>
          </p:cNvSpPr>
          <p:nvPr>
            <p:ph type="sldNum" sz="quarter" idx="5"/>
          </p:nvPr>
        </p:nvSpPr>
        <p:spPr/>
        <p:txBody>
          <a:bodyPr/>
          <a:lstStyle/>
          <a:p>
            <a:fld id="{DB9E5614-C326-4E20-B531-31CBCDA6FB5B}" type="slidenum">
              <a:rPr lang="en-US" smtClean="0"/>
              <a:pPr/>
              <a:t>10</a:t>
            </a:fld>
            <a:endParaRPr lang="en-US"/>
          </a:p>
        </p:txBody>
      </p:sp>
    </p:spTree>
    <p:extLst>
      <p:ext uri="{BB962C8B-B14F-4D97-AF65-F5344CB8AC3E}">
        <p14:creationId xmlns:p14="http://schemas.microsoft.com/office/powerpoint/2010/main" val="87444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E5614-C326-4E20-B531-31CBCDA6FB5B}" type="slidenum">
              <a:rPr lang="en-US" smtClean="0"/>
              <a:pPr/>
              <a:t>13</a:t>
            </a:fld>
            <a:endParaRPr lang="en-US"/>
          </a:p>
        </p:txBody>
      </p:sp>
    </p:spTree>
    <p:extLst>
      <p:ext uri="{BB962C8B-B14F-4D97-AF65-F5344CB8AC3E}">
        <p14:creationId xmlns:p14="http://schemas.microsoft.com/office/powerpoint/2010/main" val="11040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E5614-C326-4E20-B531-31CBCDA6FB5B}" type="slidenum">
              <a:rPr lang="en-US" smtClean="0"/>
              <a:pPr/>
              <a:t>21</a:t>
            </a:fld>
            <a:endParaRPr lang="en-US"/>
          </a:p>
        </p:txBody>
      </p:sp>
    </p:spTree>
    <p:extLst>
      <p:ext uri="{BB962C8B-B14F-4D97-AF65-F5344CB8AC3E}">
        <p14:creationId xmlns:p14="http://schemas.microsoft.com/office/powerpoint/2010/main" val="381534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E5614-C326-4E20-B531-31CBCDA6FB5B}" type="slidenum">
              <a:rPr lang="en-US" smtClean="0"/>
              <a:pPr/>
              <a:t>38</a:t>
            </a:fld>
            <a:endParaRPr lang="en-US"/>
          </a:p>
        </p:txBody>
      </p:sp>
    </p:spTree>
    <p:extLst>
      <p:ext uri="{BB962C8B-B14F-4D97-AF65-F5344CB8AC3E}">
        <p14:creationId xmlns:p14="http://schemas.microsoft.com/office/powerpoint/2010/main" val="259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16216C"/>
                </a:solidFill>
                <a:latin typeface="Arial" pitchFamily="34" charset="0"/>
                <a:ea typeface="+mj-ea"/>
                <a:cs typeface="Arial" pitchFamily="34" charset="0"/>
              </a:defRPr>
            </a:lvl1pPr>
          </a:lstStyle>
          <a:p>
            <a:r>
              <a:rPr lang="en-US"/>
              <a:t>Click to edit Master title style</a:t>
            </a:r>
            <a:br>
              <a:rPr lang="en-US"/>
            </a:br>
            <a:endParaRPr lang="en-US"/>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bwMode="white">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lang="en-US"/>
              <a:t>Integrity - Service - Innovation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92775"/>
            <a:ext cx="1303401" cy="81597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1586" y="750951"/>
            <a:ext cx="9142730" cy="6350"/>
          </a:xfrm>
          <a:custGeom>
            <a:avLst/>
            <a:gdLst/>
            <a:ahLst/>
            <a:cxnLst/>
            <a:rect l="l" t="t" r="r" b="b"/>
            <a:pathLst>
              <a:path w="9142730" h="6350">
                <a:moveTo>
                  <a:pt x="9142413" y="0"/>
                </a:moveTo>
                <a:lnTo>
                  <a:pt x="0" y="6350"/>
                </a:lnTo>
              </a:path>
            </a:pathLst>
          </a:custGeom>
          <a:ln w="25400">
            <a:solidFill>
              <a:srgbClr val="959595"/>
            </a:solidFill>
          </a:ln>
        </p:spPr>
        <p:txBody>
          <a:bodyPr wrap="square" lIns="0" tIns="0" rIns="0" bIns="0" rtlCol="0"/>
          <a:lstStyle/>
          <a:p>
            <a:endParaRPr>
              <a:solidFill>
                <a:prstClr val="black"/>
              </a:solidFill>
            </a:endParaRPr>
          </a:p>
        </p:txBody>
      </p:sp>
      <p:sp>
        <p:nvSpPr>
          <p:cNvPr id="18" name="bk object 18"/>
          <p:cNvSpPr/>
          <p:nvPr/>
        </p:nvSpPr>
        <p:spPr>
          <a:xfrm>
            <a:off x="0" y="800163"/>
            <a:ext cx="47625" cy="68580"/>
          </a:xfrm>
          <a:custGeom>
            <a:avLst/>
            <a:gdLst/>
            <a:ahLst/>
            <a:cxnLst/>
            <a:rect l="l" t="t" r="r" b="b"/>
            <a:pathLst>
              <a:path w="47625" h="68580">
                <a:moveTo>
                  <a:pt x="0" y="68262"/>
                </a:moveTo>
                <a:lnTo>
                  <a:pt x="47625" y="68262"/>
                </a:lnTo>
                <a:lnTo>
                  <a:pt x="47625" y="0"/>
                </a:lnTo>
                <a:lnTo>
                  <a:pt x="0" y="0"/>
                </a:lnTo>
                <a:lnTo>
                  <a:pt x="0" y="68262"/>
                </a:lnTo>
                <a:close/>
              </a:path>
            </a:pathLst>
          </a:custGeom>
          <a:solidFill>
            <a:srgbClr val="000080"/>
          </a:solidFill>
        </p:spPr>
        <p:txBody>
          <a:bodyPr wrap="square" lIns="0" tIns="0" rIns="0" bIns="0" rtlCol="0"/>
          <a:lstStyle/>
          <a:p>
            <a:endParaRPr>
              <a:solidFill>
                <a:prstClr val="black"/>
              </a:solidFill>
            </a:endParaRPr>
          </a:p>
        </p:txBody>
      </p:sp>
      <p:sp>
        <p:nvSpPr>
          <p:cNvPr id="19" name="bk object 19"/>
          <p:cNvSpPr/>
          <p:nvPr/>
        </p:nvSpPr>
        <p:spPr>
          <a:xfrm>
            <a:off x="0" y="6503985"/>
            <a:ext cx="9144000" cy="236854"/>
          </a:xfrm>
          <a:custGeom>
            <a:avLst/>
            <a:gdLst/>
            <a:ahLst/>
            <a:cxnLst/>
            <a:rect l="l" t="t" r="r" b="b"/>
            <a:pathLst>
              <a:path w="9144000" h="236854">
                <a:moveTo>
                  <a:pt x="0" y="236537"/>
                </a:moveTo>
                <a:lnTo>
                  <a:pt x="9144000" y="236537"/>
                </a:lnTo>
                <a:lnTo>
                  <a:pt x="9144000" y="0"/>
                </a:lnTo>
                <a:lnTo>
                  <a:pt x="0" y="0"/>
                </a:lnTo>
                <a:lnTo>
                  <a:pt x="0" y="236537"/>
                </a:lnTo>
                <a:close/>
              </a:path>
            </a:pathLst>
          </a:custGeom>
          <a:solidFill>
            <a:srgbClr val="DDDDDD"/>
          </a:solidFill>
        </p:spPr>
        <p:txBody>
          <a:bodyPr wrap="square" lIns="0" tIns="0" rIns="0" bIns="0" rtlCol="0"/>
          <a:lstStyle/>
          <a:p>
            <a:endParaRPr>
              <a:solidFill>
                <a:prstClr val="black"/>
              </a:solidFill>
            </a:endParaRPr>
          </a:p>
        </p:txBody>
      </p:sp>
      <p:sp>
        <p:nvSpPr>
          <p:cNvPr id="20" name="bk object 20"/>
          <p:cNvSpPr/>
          <p:nvPr/>
        </p:nvSpPr>
        <p:spPr>
          <a:xfrm>
            <a:off x="0" y="6503985"/>
            <a:ext cx="9144000" cy="236854"/>
          </a:xfrm>
          <a:custGeom>
            <a:avLst/>
            <a:gdLst/>
            <a:ahLst/>
            <a:cxnLst/>
            <a:rect l="l" t="t" r="r" b="b"/>
            <a:pathLst>
              <a:path w="9144000" h="236854">
                <a:moveTo>
                  <a:pt x="0" y="236537"/>
                </a:moveTo>
                <a:lnTo>
                  <a:pt x="9144000" y="236537"/>
                </a:lnTo>
                <a:lnTo>
                  <a:pt x="9144000" y="0"/>
                </a:lnTo>
                <a:lnTo>
                  <a:pt x="0" y="0"/>
                </a:lnTo>
                <a:lnTo>
                  <a:pt x="0" y="236537"/>
                </a:lnTo>
                <a:close/>
              </a:path>
            </a:pathLst>
          </a:custGeom>
          <a:ln w="9525">
            <a:solidFill>
              <a:srgbClr val="000080"/>
            </a:solidFill>
          </a:ln>
        </p:spPr>
        <p:txBody>
          <a:bodyPr wrap="square" lIns="0" tIns="0" rIns="0" bIns="0" rtlCol="0"/>
          <a:lstStyle/>
          <a:p>
            <a:endParaRPr>
              <a:solidFill>
                <a:prstClr val="black"/>
              </a:solidFill>
            </a:endParaRPr>
          </a:p>
        </p:txBody>
      </p:sp>
      <p:sp>
        <p:nvSpPr>
          <p:cNvPr id="21" name="bk object 21"/>
          <p:cNvSpPr/>
          <p:nvPr/>
        </p:nvSpPr>
        <p:spPr>
          <a:xfrm>
            <a:off x="0" y="6500812"/>
            <a:ext cx="9144000" cy="0"/>
          </a:xfrm>
          <a:custGeom>
            <a:avLst/>
            <a:gdLst/>
            <a:ahLst/>
            <a:cxnLst/>
            <a:rect l="l" t="t" r="r" b="b"/>
            <a:pathLst>
              <a:path w="9144000">
                <a:moveTo>
                  <a:pt x="0" y="0"/>
                </a:moveTo>
                <a:lnTo>
                  <a:pt x="9144000" y="0"/>
                </a:lnTo>
              </a:path>
            </a:pathLst>
          </a:custGeom>
          <a:ln w="9525">
            <a:solidFill>
              <a:srgbClr val="000080"/>
            </a:solidFill>
          </a:ln>
        </p:spPr>
        <p:txBody>
          <a:bodyPr wrap="square" lIns="0" tIns="0" rIns="0" bIns="0" rtlCol="0"/>
          <a:lstStyle/>
          <a:p>
            <a:endParaRPr>
              <a:solidFill>
                <a:prstClr val="black"/>
              </a:solidFill>
            </a:endParaRPr>
          </a:p>
        </p:txBody>
      </p:sp>
      <p:sp>
        <p:nvSpPr>
          <p:cNvPr id="22" name="bk object 22"/>
          <p:cNvSpPr/>
          <p:nvPr/>
        </p:nvSpPr>
        <p:spPr>
          <a:xfrm>
            <a:off x="0" y="6732587"/>
            <a:ext cx="9144000" cy="0"/>
          </a:xfrm>
          <a:custGeom>
            <a:avLst/>
            <a:gdLst/>
            <a:ahLst/>
            <a:cxnLst/>
            <a:rect l="l" t="t" r="r" b="b"/>
            <a:pathLst>
              <a:path w="9144000">
                <a:moveTo>
                  <a:pt x="0" y="0"/>
                </a:moveTo>
                <a:lnTo>
                  <a:pt x="9144000" y="1"/>
                </a:lnTo>
              </a:path>
            </a:pathLst>
          </a:custGeom>
          <a:ln w="9525">
            <a:solidFill>
              <a:srgbClr val="000080"/>
            </a:solidFill>
          </a:ln>
        </p:spPr>
        <p:txBody>
          <a:bodyPr wrap="square" lIns="0" tIns="0" rIns="0" bIns="0" rtlCol="0"/>
          <a:lstStyle/>
          <a:p>
            <a:endParaRPr>
              <a:solidFill>
                <a:prstClr val="black"/>
              </a:solidFill>
            </a:endParaRPr>
          </a:p>
        </p:txBody>
      </p:sp>
      <p:sp>
        <p:nvSpPr>
          <p:cNvPr id="23" name="bk object 23"/>
          <p:cNvSpPr/>
          <p:nvPr/>
        </p:nvSpPr>
        <p:spPr>
          <a:xfrm>
            <a:off x="47625" y="800163"/>
            <a:ext cx="9096375" cy="68580"/>
          </a:xfrm>
          <a:custGeom>
            <a:avLst/>
            <a:gdLst/>
            <a:ahLst/>
            <a:cxnLst/>
            <a:rect l="l" t="t" r="r" b="b"/>
            <a:pathLst>
              <a:path w="9096375" h="68580">
                <a:moveTo>
                  <a:pt x="0" y="68262"/>
                </a:moveTo>
                <a:lnTo>
                  <a:pt x="9096375" y="68262"/>
                </a:lnTo>
                <a:lnTo>
                  <a:pt x="9096375" y="0"/>
                </a:lnTo>
                <a:lnTo>
                  <a:pt x="0" y="0"/>
                </a:lnTo>
                <a:lnTo>
                  <a:pt x="0" y="68262"/>
                </a:lnTo>
                <a:close/>
              </a:path>
            </a:pathLst>
          </a:custGeom>
          <a:solidFill>
            <a:srgbClr val="000066"/>
          </a:solidFill>
        </p:spPr>
        <p:txBody>
          <a:bodyPr wrap="square" lIns="0" tIns="0" rIns="0" bIns="0" rtlCol="0"/>
          <a:lstStyle/>
          <a:p>
            <a:endParaRPr>
              <a:solidFill>
                <a:prstClr val="black"/>
              </a:solidFill>
            </a:endParaRPr>
          </a:p>
        </p:txBody>
      </p:sp>
      <p:sp>
        <p:nvSpPr>
          <p:cNvPr id="24" name="bk object 24"/>
          <p:cNvSpPr/>
          <p:nvPr/>
        </p:nvSpPr>
        <p:spPr>
          <a:xfrm>
            <a:off x="8078851" y="88900"/>
            <a:ext cx="738187" cy="83185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defRPr sz="1200" b="1" i="0">
                <a:solidFill>
                  <a:schemeClr val="tx1"/>
                </a:solidFill>
                <a:latin typeface="Arial"/>
                <a:cs typeface="Arial"/>
              </a:defRPr>
            </a:lvl1pPr>
          </a:lstStyle>
          <a:p>
            <a:pPr marL="12700">
              <a:lnSpc>
                <a:spcPts val="1425"/>
              </a:lnSpc>
            </a:pPr>
            <a:r>
              <a:rPr>
                <a:solidFill>
                  <a:prstClr val="black"/>
                </a:solidFill>
              </a:rPr>
              <a:t>Integrity - </a:t>
            </a:r>
            <a:r>
              <a:rPr spc="-5">
                <a:solidFill>
                  <a:prstClr val="black"/>
                </a:solidFill>
              </a:rPr>
              <a:t>Service </a:t>
            </a:r>
            <a:r>
              <a:rPr>
                <a:solidFill>
                  <a:prstClr val="black"/>
                </a:solidFill>
              </a:rPr>
              <a:t>-</a:t>
            </a:r>
            <a:r>
              <a:rPr spc="-55">
                <a:solidFill>
                  <a:prstClr val="black"/>
                </a:solidFill>
              </a:rPr>
              <a:t> </a:t>
            </a:r>
            <a:r>
              <a:rPr spc="-5">
                <a:solidFill>
                  <a:prstClr val="black"/>
                </a:solidFill>
              </a:rPr>
              <a:t>Innovation</a:t>
            </a:r>
          </a:p>
        </p:txBody>
      </p:sp>
      <p:sp>
        <p:nvSpPr>
          <p:cNvPr id="3" name="Holder 3"/>
          <p:cNvSpPr>
            <a:spLocks noGrp="1"/>
          </p:cNvSpPr>
          <p:nvPr>
            <p:ph type="dt" sz="half" idx="6"/>
          </p:nvPr>
        </p:nvSpPr>
        <p:spPr/>
        <p:txBody>
          <a:bodyPr lIns="0" tIns="0" rIns="0" bIns="0"/>
          <a:lstStyle>
            <a:lvl1pPr>
              <a:defRPr sz="800" b="0" i="0">
                <a:solidFill>
                  <a:srgbClr val="333333"/>
                </a:solidFill>
                <a:latin typeface="Arial"/>
                <a:cs typeface="Arial"/>
              </a:defRPr>
            </a:lvl1pPr>
          </a:lstStyle>
          <a:p>
            <a:pPr marL="12700">
              <a:spcBef>
                <a:spcPts val="25"/>
              </a:spcBef>
            </a:pPr>
            <a:fld id="{0EADE629-ABA8-440E-A66A-83118C6D0C9A}" type="datetime1">
              <a:rPr lang="en-US" spc="-5" smtClean="0"/>
              <a:t>10/4/2024</a:t>
            </a:fld>
            <a:endParaRPr spc="-5"/>
          </a:p>
        </p:txBody>
      </p:sp>
      <p:sp>
        <p:nvSpPr>
          <p:cNvPr id="4" name="Holder 4"/>
          <p:cNvSpPr>
            <a:spLocks noGrp="1"/>
          </p:cNvSpPr>
          <p:nvPr>
            <p:ph type="sldNum" sz="quarter" idx="7"/>
          </p:nvPr>
        </p:nvSpPr>
        <p:spPr/>
        <p:txBody>
          <a:bodyPr lIns="0" tIns="0" rIns="0" bIns="0"/>
          <a:lstStyle>
            <a:lvl1pPr>
              <a:defRPr sz="1000" b="1" i="0">
                <a:solidFill>
                  <a:srgbClr val="292929"/>
                </a:solidFill>
                <a:latin typeface="Arial"/>
                <a:cs typeface="Arial"/>
              </a:defRPr>
            </a:lvl1pPr>
          </a:lstStyle>
          <a:p>
            <a:pPr marL="25400"/>
            <a:fld id="{81D60167-4931-47E6-BA6A-407CBD079E47}" type="slidenum">
              <a:rPr spc="-5" dirty="0"/>
              <a:pPr marL="25400"/>
              <a:t>‹#›</a:t>
            </a:fld>
            <a:endParaRPr spc="-5"/>
          </a:p>
        </p:txBody>
      </p:sp>
    </p:spTree>
    <p:extLst>
      <p:ext uri="{BB962C8B-B14F-4D97-AF65-F5344CB8AC3E}">
        <p14:creationId xmlns:p14="http://schemas.microsoft.com/office/powerpoint/2010/main" val="38281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5884D-3DDD-4DA2-B2C0-DB3A95DC6107}"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7799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D99D9B-692E-4182-9706-ADA69E357B33}" type="datetime1">
              <a:rPr lang="en-US" smtClean="0">
                <a:solidFill>
                  <a:prstClr val="white"/>
                </a:solidFill>
              </a:rPr>
              <a:t>10/4/2024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797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2D4C14-C76D-4750-A30E-89C95BCD1DBA}" type="datetime1">
              <a:rPr lang="en-US" smtClean="0">
                <a:solidFill>
                  <a:prstClr val="white"/>
                </a:solidFill>
              </a:rPr>
              <a:t>10/4/2024</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solidFill>
                  <a:prstClr val="white"/>
                </a:solidFill>
              </a:rPr>
              <a:pPr/>
              <a:t>‹#›</a:t>
            </a:fld>
            <a:endParaRPr lang="en-US">
              <a:solidFill>
                <a:prstClr val="white"/>
              </a:solidFill>
            </a:endParaRPr>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09593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96F8C7-C82A-4330-A54F-7425AA813C8E}"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221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41AE80-E36C-4185-A49E-1074973C0E82}" type="datetime1">
              <a:rPr lang="en-US" smtClean="0">
                <a:solidFill>
                  <a:prstClr val="white"/>
                </a:solidFill>
              </a:rPr>
              <a:t>10/4/2024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813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2EE73D-9CD0-49D3-AFC2-D560A0C53172}" type="datetime1">
              <a:rPr lang="en-US" smtClean="0">
                <a:solidFill>
                  <a:prstClr val="white"/>
                </a:solidFill>
              </a:rPr>
              <a:t>10/4/2024</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solidFill>
                  <a:prstClr val="white"/>
                </a:solidFill>
              </a:rPr>
              <a:pPr/>
              <a:t>‹#›</a:t>
            </a:fld>
            <a:endParaRPr lang="en-US">
              <a:solidFill>
                <a:prstClr val="white"/>
              </a:solidFill>
            </a:endParaRPr>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657830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BC18E-CF16-494D-8763-CB84CCA3E768}"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925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E5F3D-96FE-43CE-BF53-9DB90D2BF4DD}" type="datetime1">
              <a:rPr lang="en-US" smtClean="0">
                <a:solidFill>
                  <a:prstClr val="white"/>
                </a:solidFill>
              </a:rPr>
              <a:t>10/4/2024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569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28E914-A23C-4E78-95DF-E3BBA0042DD9}" type="datetime1">
              <a:rPr lang="en-US" smtClean="0">
                <a:solidFill>
                  <a:prstClr val="white"/>
                </a:solidFill>
              </a:rPr>
              <a:t>10/4/2024</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solidFill>
                  <a:prstClr val="white"/>
                </a:solidFill>
              </a:rPr>
              <a:pPr/>
              <a:t>‹#›</a:t>
            </a:fld>
            <a:endParaRPr lang="en-US">
              <a:solidFill>
                <a:prstClr val="white"/>
              </a:solidFill>
            </a:endParaRPr>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58392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Questions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
        <p:nvSpPr>
          <p:cNvPr id="5" name="TextBox 4"/>
          <p:cNvSpPr txBox="1"/>
          <p:nvPr userDrawn="1"/>
        </p:nvSpPr>
        <p:spPr>
          <a:xfrm>
            <a:off x="304800" y="134112"/>
            <a:ext cx="2209800"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293685"/>
                </a:solidFill>
                <a:effectLst/>
                <a:uLnTx/>
                <a:uFillTx/>
                <a:latin typeface="Arial" pitchFamily="34" charset="0"/>
                <a:ea typeface="+mj-ea"/>
                <a:cs typeface="Arial" pitchFamily="34" charset="0"/>
              </a:rPr>
              <a:t>Questions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pPr/>
              <a:t>‹#›</a:t>
            </a:fld>
            <a:endParaRPr lang="en-US"/>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16216C"/>
                </a:solidFill>
                <a:latin typeface="Arial" pitchFamily="34" charset="0"/>
                <a:ea typeface="+mj-ea"/>
                <a:cs typeface="Arial" pitchFamily="34" charset="0"/>
              </a:defRPr>
            </a:lvl1pPr>
          </a:lstStyle>
          <a:p>
            <a:r>
              <a:rPr lang="en-US"/>
              <a:t>Click to edit Master title style</a:t>
            </a:r>
            <a:br>
              <a:rPr lang="en-US"/>
            </a:br>
            <a:endParaRPr lang="en-US"/>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bwMode="white">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lang="en-US"/>
              <a:t>Integrity - Service - Innovation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0FAAC8-932D-486A-AD0C-6FD4098C4F2D}" type="datetime1">
              <a:rPr lang="en-US" smtClean="0"/>
              <a:t>10/4/2024</a:t>
            </a:fld>
            <a:endParaRPr lang="en-US"/>
          </a:p>
        </p:txBody>
      </p:sp>
      <p:sp>
        <p:nvSpPr>
          <p:cNvPr id="4" name="Footer Placeholder 3"/>
          <p:cNvSpPr>
            <a:spLocks noGrp="1"/>
          </p:cNvSpPr>
          <p:nvPr>
            <p:ph type="ftr" sz="quarter" idx="11"/>
          </p:nvPr>
        </p:nvSpPr>
        <p:spPr/>
        <p:txBody>
          <a:bodyPr/>
          <a:lstStyle/>
          <a:p>
            <a:r>
              <a:rPr lang="en-US"/>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pPr/>
              <a:t>‹#›</a:t>
            </a:fld>
            <a:endParaRPr lang="en-US"/>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Questions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
        <p:nvSpPr>
          <p:cNvPr id="5" name="TextBox 4"/>
          <p:cNvSpPr txBox="1"/>
          <p:nvPr userDrawn="1"/>
        </p:nvSpPr>
        <p:spPr>
          <a:xfrm>
            <a:off x="304800" y="134112"/>
            <a:ext cx="2209800"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293685"/>
                </a:solidFill>
                <a:effectLst/>
                <a:uLnTx/>
                <a:uFillTx/>
                <a:latin typeface="Arial" pitchFamily="34" charset="0"/>
                <a:ea typeface="+mj-ea"/>
                <a:cs typeface="Arial" pitchFamily="34" charset="0"/>
              </a:rPr>
              <a:t>Questions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16CBD-8EDE-432B-A7B3-A8934133EE90}"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259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37B84-1177-4D74-9C40-C1C49E9A0DD2}" type="datetime1">
              <a:rPr lang="en-US" smtClean="0">
                <a:solidFill>
                  <a:prstClr val="white"/>
                </a:solidFill>
              </a:rPr>
              <a:t>10/4/2024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32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B35B7D-D690-424E-AE13-52AF44121CE5}" type="datetime1">
              <a:rPr lang="en-US" smtClean="0">
                <a:solidFill>
                  <a:prstClr val="white"/>
                </a:solidFill>
              </a:rPr>
              <a:t>10/4/2024</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solidFill>
                  <a:prstClr val="white"/>
                </a:solidFill>
              </a:rPr>
              <a:pPr/>
              <a:t>‹#›</a:t>
            </a:fld>
            <a:endParaRPr lang="en-US">
              <a:solidFill>
                <a:prstClr val="white"/>
              </a:solidFill>
            </a:endParaRPr>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189377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 name="Picture 1" descr="Proudly Serving America's Hero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5" y="5353050"/>
            <a:ext cx="2024495" cy="1143000"/>
          </a:xfrm>
          <a:prstGeom prst="rect">
            <a:avLst/>
          </a:prstGeom>
        </p:spPr>
      </p:pic>
      <p:grpSp>
        <p:nvGrpSpPr>
          <p:cNvPr id="10" name="Group 9"/>
          <p:cNvGrpSpPr/>
          <p:nvPr/>
        </p:nvGrpSpPr>
        <p:grpSpPr>
          <a:xfrm>
            <a:off x="0" y="6496456"/>
            <a:ext cx="8892020" cy="310191"/>
            <a:chOff x="0" y="6496456"/>
            <a:chExt cx="8892020" cy="310191"/>
          </a:xfrm>
        </p:grpSpPr>
        <p:sp>
          <p:nvSpPr>
            <p:cNvPr id="8" name="Pentagon 7"/>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DA1963AA-CE25-44E3-A4B8-D64FD68C3D2B}" type="datetime1">
              <a:rPr lang="en-US" smtClean="0"/>
              <a:t>10/4/2024</a:t>
            </a:fld>
            <a:endParaRPr lang="en-US"/>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6"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a:p>
        </p:txBody>
      </p:sp>
      <p:sp>
        <p:nvSpPr>
          <p:cNvPr id="13" name="TextBox 12"/>
          <p:cNvSpPr txBox="1"/>
          <p:nvPr/>
        </p:nvSpPr>
        <p:spPr>
          <a:xfrm>
            <a:off x="933450" y="3394392"/>
            <a:ext cx="5553075" cy="369888"/>
          </a:xfrm>
          <a:prstGeom prst="rect">
            <a:avLst/>
          </a:prstGeom>
          <a:noFill/>
        </p:spPr>
        <p:txBody>
          <a:bodyPr>
            <a:spAutoFit/>
          </a:bodyPr>
          <a:lstStyle/>
          <a:p>
            <a:pPr>
              <a:defRPr/>
            </a:pPr>
            <a:r>
              <a:rPr lang="en-US" i="1">
                <a:solidFill>
                  <a:srgbClr val="626364"/>
                </a:solidFill>
              </a:rPr>
              <a:t>Defense Finance and Accounting Service</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18720" y="228600"/>
            <a:ext cx="2273300" cy="25989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 name="Picture 1" descr="Proudly Serving America's Hero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5" y="5353050"/>
            <a:ext cx="2024495" cy="1143000"/>
          </a:xfrm>
          <a:prstGeom prst="rect">
            <a:avLst/>
          </a:prstGeom>
        </p:spPr>
      </p:pic>
      <p:grpSp>
        <p:nvGrpSpPr>
          <p:cNvPr id="10" name="Group 9"/>
          <p:cNvGrpSpPr/>
          <p:nvPr/>
        </p:nvGrpSpPr>
        <p:grpSpPr>
          <a:xfrm>
            <a:off x="0" y="6496456"/>
            <a:ext cx="8892020" cy="310191"/>
            <a:chOff x="0" y="6496456"/>
            <a:chExt cx="8892020" cy="310191"/>
          </a:xfrm>
        </p:grpSpPr>
        <p:sp>
          <p:nvSpPr>
            <p:cNvPr id="8" name="Pentagon 7"/>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046E11E7-37D3-489E-823A-B5E2A30DBB19}" type="datetime1">
              <a:rPr lang="en-US" smtClean="0"/>
              <a:t>10/4/2024</a:t>
            </a:fld>
            <a:endParaRPr lang="en-US"/>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6"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a:p>
        </p:txBody>
      </p:sp>
      <p:pic>
        <p:nvPicPr>
          <p:cNvPr id="12" name="Picture 9" descr="DFAS Checkmark Logo"/>
          <p:cNvPicPr>
            <a:picLocks noChangeAspect="1" noChangeArrowheads="1"/>
          </p:cNvPicPr>
          <p:nvPr/>
        </p:nvPicPr>
        <p:blipFill>
          <a:blip r:embed="rId5" cstate="print"/>
          <a:srcRect/>
          <a:stretch>
            <a:fillRect/>
          </a:stretch>
        </p:blipFill>
        <p:spPr bwMode="auto">
          <a:xfrm>
            <a:off x="6376988" y="241300"/>
            <a:ext cx="2262187" cy="2262188"/>
          </a:xfrm>
          <a:prstGeom prst="rect">
            <a:avLst/>
          </a:prstGeom>
          <a:noFill/>
          <a:ln w="9525">
            <a:noFill/>
            <a:miter lim="800000"/>
            <a:headEnd/>
            <a:tailEnd/>
          </a:ln>
        </p:spPr>
      </p:pic>
      <p:sp>
        <p:nvSpPr>
          <p:cNvPr id="13" name="TextBox 12"/>
          <p:cNvSpPr txBox="1"/>
          <p:nvPr/>
        </p:nvSpPr>
        <p:spPr>
          <a:xfrm>
            <a:off x="933450" y="3394392"/>
            <a:ext cx="5553075" cy="369888"/>
          </a:xfrm>
          <a:prstGeom prst="rect">
            <a:avLst/>
          </a:prstGeom>
          <a:noFill/>
        </p:spPr>
        <p:txBody>
          <a:bodyPr>
            <a:spAutoFit/>
          </a:bodyPr>
          <a:lstStyle/>
          <a:p>
            <a:pPr>
              <a:defRPr/>
            </a:pPr>
            <a:r>
              <a:rPr lang="en-US" i="1">
                <a:solidFill>
                  <a:srgbClr val="626364"/>
                </a:solidFill>
              </a:rPr>
              <a:t>Defense Finance and Accounting Service</a:t>
            </a:r>
          </a:p>
        </p:txBody>
      </p:sp>
    </p:spTree>
  </p:cSld>
  <p:clrMap bg1="lt1" tx1="dk1" bg2="lt2" tx2="dk2" accent1="accent1" accent2="accent2" accent3="accent3" accent4="accent4" accent5="accent5" accent6="accent6" hlink="hlink" folHlink="folHlink"/>
  <p:sldLayoutIdLst>
    <p:sldLayoutId id="2147483723" r:id="rId1"/>
  </p:sldLayoutIdLst>
  <p:hf hd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F7674F62-C240-401A-9BD3-37B1E9483CDB}" type="datetime1">
              <a:rPr lang="en-US" smtClean="0"/>
              <a:t>10/4/2024</a:t>
            </a:fld>
            <a:endParaRPr lang="en-US"/>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5" r:id="rId2"/>
    <p:sldLayoutId id="2147483665"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2" name="Picture 1" descr="watermark - Proudly Serving America's Heroes logo"/>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00037" y="1066800"/>
            <a:ext cx="8534400" cy="481839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6"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solidFill>
                  <a:prstClr val="black"/>
                </a:solidFill>
              </a:endParaRP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279F7CFD-486E-40CA-B901-0574609F535A}"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solidFill>
                  <a:prstClr val="white"/>
                </a:solidFill>
              </a:rPr>
              <a:t>Integrity - Service - Innovation</a:t>
            </a:r>
          </a:p>
        </p:txBody>
      </p:sp>
      <p:pic>
        <p:nvPicPr>
          <p:cNvPr id="12" name="Picture 11" descr="Proudly Serving America's Heroes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20915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solidFill>
                  <a:prstClr val="black"/>
                </a:solidFill>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A66FE0BE-F715-4A32-A8B3-DF1430C6AB08}"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solidFill>
                  <a:prstClr val="white"/>
                </a:solidFill>
              </a:rPr>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319660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solidFill>
                  <a:prstClr val="black"/>
                </a:solidFill>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F5B9EEF0-26F2-481C-A5A1-3A5219FD71BE}"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solidFill>
                  <a:prstClr val="white"/>
                </a:solidFill>
              </a:rPr>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56196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solidFill>
                  <a:prstClr val="black"/>
                </a:solidFill>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7C21083D-32A4-4AAF-A511-E8385917D9CC}"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solidFill>
                  <a:prstClr val="white"/>
                </a:solidFill>
              </a:rPr>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875906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2" name="Picture 1" descr="watermark - Proudly Serving America's Heroes logo"/>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00037" y="1066800"/>
            <a:ext cx="8534400" cy="4818395"/>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hf hdr="0" dt="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t">
            <a:noAutofit/>
          </a:bodyPr>
          <a:lstStyle/>
          <a:p>
            <a:r>
              <a:rPr lang="en-US">
                <a:solidFill>
                  <a:schemeClr val="tx2">
                    <a:lumMod val="75000"/>
                  </a:schemeClr>
                </a:solidFill>
                <a:latin typeface="Arial"/>
                <a:cs typeface="Arial"/>
              </a:rPr>
              <a:t>PGI Overview</a:t>
            </a:r>
            <a:endParaRPr lang="en-US">
              <a:solidFill>
                <a:srgbClr val="16216C"/>
              </a:solidFill>
            </a:endParaRPr>
          </a:p>
        </p:txBody>
      </p:sp>
      <p:sp>
        <p:nvSpPr>
          <p:cNvPr id="3" name="Subtitle 2"/>
          <p:cNvSpPr>
            <a:spLocks noGrp="1"/>
          </p:cNvSpPr>
          <p:nvPr>
            <p:ph type="subTitle" idx="1"/>
          </p:nvPr>
        </p:nvSpPr>
        <p:spPr>
          <a:xfrm>
            <a:off x="838200" y="3886200"/>
            <a:ext cx="6629400" cy="1752600"/>
          </a:xfrm>
        </p:spPr>
        <p:txBody>
          <a:bodyPr lIns="91440" tIns="45720" rIns="91440" bIns="45720" anchor="t">
            <a:normAutofit fontScale="32500" lnSpcReduction="20000"/>
          </a:bodyPr>
          <a:lstStyle/>
          <a:p>
            <a:endParaRPr lang="en-US" dirty="0"/>
          </a:p>
          <a:p>
            <a:pPr algn="l"/>
            <a:r>
              <a:rPr lang="en-US" dirty="0">
                <a:latin typeface="Arial"/>
                <a:cs typeface="Arial"/>
              </a:rPr>
              <a:t>	</a:t>
            </a:r>
          </a:p>
          <a:p>
            <a:pPr algn="l"/>
            <a:r>
              <a:rPr lang="en-US" sz="2500" dirty="0">
                <a:latin typeface="Arial"/>
                <a:cs typeface="Arial"/>
              </a:rPr>
              <a:t>	</a:t>
            </a:r>
            <a:endParaRPr lang="en-US" sz="4900" dirty="0">
              <a:latin typeface="Arial"/>
              <a:cs typeface="Arial"/>
            </a:endParaRPr>
          </a:p>
          <a:p>
            <a:pPr algn="l"/>
            <a:r>
              <a:rPr lang="en-US" sz="4900" dirty="0">
                <a:latin typeface="Arial"/>
                <a:cs typeface="Arial"/>
              </a:rPr>
              <a:t>	</a:t>
            </a:r>
          </a:p>
          <a:p>
            <a:r>
              <a:rPr lang="en-US" sz="6200" dirty="0">
                <a:latin typeface="Arial"/>
                <a:cs typeface="Arial"/>
              </a:rPr>
              <a:t>Lisa Keglovich </a:t>
            </a:r>
            <a:endParaRPr lang="en-US" dirty="0"/>
          </a:p>
          <a:p>
            <a:r>
              <a:rPr lang="en-US" sz="6200" dirty="0">
                <a:latin typeface="Arial"/>
                <a:cs typeface="Arial"/>
              </a:rPr>
              <a:t>Division Chief, Contract Input</a:t>
            </a:r>
            <a:endParaRPr lang="en-US" dirty="0"/>
          </a:p>
          <a:p>
            <a:r>
              <a:rPr lang="en-US" sz="6200" dirty="0">
                <a:latin typeface="Arial"/>
                <a:cs typeface="Arial"/>
              </a:rPr>
              <a:t>October 2024</a:t>
            </a:r>
          </a:p>
          <a:p>
            <a:r>
              <a:rPr lang="en-US" sz="4900" b="1" dirty="0">
                <a:latin typeface="Arial"/>
                <a:cs typeface="Arial"/>
              </a:rPr>
              <a:t>	</a:t>
            </a:r>
            <a:r>
              <a:rPr lang="en-US" sz="5500" dirty="0">
                <a:latin typeface="Arial"/>
                <a:cs typeface="Arial"/>
              </a:rPr>
              <a:t> </a:t>
            </a:r>
            <a:endParaRPr lang="en-US" sz="5500" dirty="0"/>
          </a:p>
          <a:p>
            <a:pPr algn="l"/>
            <a:endParaRPr lang="en-US" sz="2900" dirty="0"/>
          </a:p>
          <a:p>
            <a:pPr algn="l"/>
            <a:r>
              <a:rPr lang="en-US" dirty="0">
                <a:latin typeface="Arial"/>
                <a:cs typeface="Arial"/>
              </a:rPr>
              <a:t>	</a:t>
            </a:r>
          </a:p>
          <a:p>
            <a:endParaRPr lang="en-US" dirty="0"/>
          </a:p>
        </p:txBody>
      </p:sp>
    </p:spTree>
    <p:extLst>
      <p:ext uri="{BB962C8B-B14F-4D97-AF65-F5344CB8AC3E}">
        <p14:creationId xmlns:p14="http://schemas.microsoft.com/office/powerpoint/2010/main" val="302978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109B-69C7-7398-B7A6-F32539296869}"/>
              </a:ext>
            </a:extLst>
          </p:cNvPr>
          <p:cNvSpPr>
            <a:spLocks noGrp="1"/>
          </p:cNvSpPr>
          <p:nvPr>
            <p:ph type="title"/>
          </p:nvPr>
        </p:nvSpPr>
        <p:spPr/>
        <p:txBody>
          <a:bodyPr>
            <a:normAutofit fontScale="90000"/>
          </a:bodyPr>
          <a:lstStyle/>
          <a:p>
            <a:r>
              <a:rPr lang="en-US" dirty="0">
                <a:latin typeface="Arial"/>
                <a:cs typeface="Arial"/>
              </a:rPr>
              <a:t>Scenario 1: Line Item Specific Proration </a:t>
            </a:r>
          </a:p>
        </p:txBody>
      </p:sp>
      <p:sp>
        <p:nvSpPr>
          <p:cNvPr id="3" name="Content Placeholder 2">
            <a:extLst>
              <a:ext uri="{FF2B5EF4-FFF2-40B4-BE49-F238E27FC236}">
                <a16:creationId xmlns:a16="http://schemas.microsoft.com/office/drawing/2014/main" id="{5B3E4396-F8F6-D858-22F4-0EC7F9F887F4}"/>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tx1"/>
                </a:solidFill>
                <a:latin typeface="+mn-lt"/>
              </a:rPr>
              <a:t>Step #1: Incremental Funding Received on ACRN AE</a:t>
            </a:r>
            <a:endParaRPr lang="en-US" dirty="0">
              <a:latin typeface="+mn-lt"/>
            </a:endParaRPr>
          </a:p>
          <a:p>
            <a:pPr marL="0" indent="0">
              <a:buNone/>
            </a:pPr>
            <a:endParaRPr lang="en-US" dirty="0">
              <a:solidFill>
                <a:schemeClr val="tx1"/>
              </a:solidFill>
              <a:latin typeface="+mn-lt"/>
            </a:endParaRPr>
          </a:p>
          <a:p>
            <a:pPr marL="400050" lvl="1" indent="0">
              <a:buNone/>
            </a:pPr>
            <a:r>
              <a:rPr lang="en-US" sz="2400" dirty="0">
                <a:solidFill>
                  <a:schemeClr val="tx1"/>
                </a:solidFill>
                <a:effectLst/>
                <a:latin typeface="+mn-lt"/>
                <a:ea typeface="Times New Roman" panose="02020603050405020304" pitchFamily="18" charset="0"/>
              </a:rPr>
              <a:t>CLIN      ACRN          OBL                 ULO</a:t>
            </a:r>
          </a:p>
          <a:p>
            <a:pPr marL="400050" lvl="1" indent="0">
              <a:buNone/>
            </a:pPr>
            <a:r>
              <a:rPr lang="en-US" sz="2400" dirty="0">
                <a:solidFill>
                  <a:schemeClr val="tx1"/>
                </a:solidFill>
                <a:effectLst/>
                <a:latin typeface="+mn-lt"/>
                <a:ea typeface="Times New Roman" panose="02020603050405020304" pitchFamily="18" charset="0"/>
              </a:rPr>
              <a:t>0001        AA       </a:t>
            </a:r>
            <a:r>
              <a:rPr lang="en-US" sz="2400" dirty="0">
                <a:solidFill>
                  <a:schemeClr val="tx1"/>
                </a:solidFill>
                <a:latin typeface="+mn-lt"/>
                <a:ea typeface="Times New Roman" panose="02020603050405020304" pitchFamily="18" charset="0"/>
              </a:rPr>
              <a:t>$</a:t>
            </a:r>
            <a:r>
              <a:rPr lang="en-US" sz="2400" dirty="0">
                <a:solidFill>
                  <a:schemeClr val="tx1"/>
                </a:solidFill>
                <a:effectLst/>
                <a:latin typeface="+mn-lt"/>
                <a:ea typeface="Times New Roman" panose="02020603050405020304" pitchFamily="18" charset="0"/>
              </a:rPr>
              <a:t>1,000.00         $466.60             </a:t>
            </a:r>
          </a:p>
          <a:p>
            <a:pPr marL="400050" lvl="1" indent="0">
              <a:buNone/>
            </a:pPr>
            <a:r>
              <a:rPr lang="en-US" sz="2400" dirty="0">
                <a:solidFill>
                  <a:schemeClr val="tx1"/>
                </a:solidFill>
                <a:effectLst/>
                <a:latin typeface="+mn-lt"/>
                <a:ea typeface="Times New Roman" panose="02020603050405020304" pitchFamily="18" charset="0"/>
              </a:rPr>
              <a:t>0001        AB          $750.00         $350.00</a:t>
            </a:r>
          </a:p>
          <a:p>
            <a:pPr marL="400050" lvl="1" indent="0">
              <a:buNone/>
            </a:pPr>
            <a:r>
              <a:rPr lang="en-US" sz="2400" dirty="0">
                <a:solidFill>
                  <a:schemeClr val="tx1"/>
                </a:solidFill>
                <a:effectLst/>
                <a:latin typeface="+mn-lt"/>
                <a:ea typeface="Times New Roman" panose="02020603050405020304" pitchFamily="18" charset="0"/>
              </a:rPr>
              <a:t>0001        AC       $1,500.00         $700.00</a:t>
            </a:r>
          </a:p>
          <a:p>
            <a:pPr marL="400050" lvl="1" indent="0">
              <a:buNone/>
            </a:pPr>
            <a:r>
              <a:rPr lang="en-US" sz="2400" dirty="0">
                <a:solidFill>
                  <a:schemeClr val="tx1"/>
                </a:solidFill>
                <a:effectLst/>
                <a:latin typeface="+mn-lt"/>
                <a:ea typeface="Times New Roman" panose="02020603050405020304" pitchFamily="18" charset="0"/>
              </a:rPr>
              <a:t>0001        AD          $500.00         $233.40</a:t>
            </a:r>
          </a:p>
          <a:p>
            <a:pPr marL="400050" lvl="1" indent="0">
              <a:buNone/>
            </a:pPr>
            <a:r>
              <a:rPr lang="en-US" sz="2400" u="sng" dirty="0">
                <a:solidFill>
                  <a:schemeClr val="tx1"/>
                </a:solidFill>
                <a:effectLst/>
                <a:highlight>
                  <a:srgbClr val="FFFF00"/>
                </a:highlight>
                <a:latin typeface="+mn-lt"/>
                <a:ea typeface="Times New Roman" panose="02020603050405020304" pitchFamily="18" charset="0"/>
                <a:cs typeface="Arial"/>
              </a:rPr>
              <a:t>0001     </a:t>
            </a:r>
            <a:r>
              <a:rPr lang="en-US" sz="2400" u="sng" dirty="0">
                <a:solidFill>
                  <a:schemeClr val="tx1"/>
                </a:solidFill>
                <a:highlight>
                  <a:srgbClr val="FFFF00"/>
                </a:highlight>
                <a:latin typeface="+mn-lt"/>
                <a:ea typeface="Times New Roman" panose="02020603050405020304" pitchFamily="18" charset="0"/>
                <a:cs typeface="Arial"/>
              </a:rPr>
              <a:t>  </a:t>
            </a:r>
            <a:r>
              <a:rPr lang="en-US" sz="2400" u="sng" dirty="0">
                <a:solidFill>
                  <a:schemeClr val="tx1"/>
                </a:solidFill>
                <a:effectLst/>
                <a:highlight>
                  <a:srgbClr val="FFFF00"/>
                </a:highlight>
                <a:latin typeface="+mn-lt"/>
                <a:ea typeface="Times New Roman" panose="02020603050405020304" pitchFamily="18" charset="0"/>
                <a:cs typeface="Arial"/>
              </a:rPr>
              <a:t> AE          $500.00          $500.00</a:t>
            </a:r>
            <a:endParaRPr lang="en-US" sz="2400" dirty="0">
              <a:solidFill>
                <a:schemeClr val="tx1"/>
              </a:solidFill>
              <a:effectLst/>
              <a:highlight>
                <a:srgbClr val="FFFF00"/>
              </a:highlight>
              <a:latin typeface="+mn-lt"/>
              <a:ea typeface="Times New Roman" panose="02020603050405020304" pitchFamily="18" charset="0"/>
              <a:cs typeface="Arial"/>
            </a:endParaRPr>
          </a:p>
          <a:p>
            <a:pPr marL="400050" lvl="1" indent="0">
              <a:buNone/>
            </a:pPr>
            <a:r>
              <a:rPr lang="en-US" sz="2400" dirty="0">
                <a:solidFill>
                  <a:schemeClr val="tx1"/>
                </a:solidFill>
                <a:effectLst/>
                <a:latin typeface="+mn-lt"/>
                <a:ea typeface="Aptos" panose="020B0004020202020204" pitchFamily="34" charset="0"/>
              </a:rPr>
              <a:t>Total                    $4,250.00        $2,250.00</a:t>
            </a:r>
            <a:endParaRPr lang="en-US" sz="2400" dirty="0">
              <a:solidFill>
                <a:schemeClr val="tx1"/>
              </a:solidFill>
              <a:latin typeface="+mn-lt"/>
            </a:endParaRPr>
          </a:p>
        </p:txBody>
      </p:sp>
      <p:sp>
        <p:nvSpPr>
          <p:cNvPr id="4" name="Date Placeholder 3">
            <a:extLst>
              <a:ext uri="{FF2B5EF4-FFF2-40B4-BE49-F238E27FC236}">
                <a16:creationId xmlns:a16="http://schemas.microsoft.com/office/drawing/2014/main" id="{2A9B35C7-34C6-BEA7-8E66-1C8E9BD18F05}"/>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3ACA8862-EF20-EC1D-195E-3CE41AEC6771}"/>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A77CF34A-51FF-CB38-309F-D032F6C9907B}"/>
              </a:ext>
            </a:extLst>
          </p:cNvPr>
          <p:cNvSpPr>
            <a:spLocks noGrp="1"/>
          </p:cNvSpPr>
          <p:nvPr>
            <p:ph type="sldNum" sz="quarter" idx="12"/>
          </p:nvPr>
        </p:nvSpPr>
        <p:spPr/>
        <p:txBody>
          <a:bodyPr/>
          <a:lstStyle/>
          <a:p>
            <a:fld id="{2C4898AF-1F4D-4737-8FEA-706E03585D5F}" type="slidenum">
              <a:rPr lang="en-US" smtClean="0"/>
              <a:pPr/>
              <a:t>10</a:t>
            </a:fld>
            <a:endParaRPr lang="en-US"/>
          </a:p>
        </p:txBody>
      </p:sp>
    </p:spTree>
    <p:extLst>
      <p:ext uri="{BB962C8B-B14F-4D97-AF65-F5344CB8AC3E}">
        <p14:creationId xmlns:p14="http://schemas.microsoft.com/office/powerpoint/2010/main" val="42548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6C1-B4F8-9B70-5335-1D0C23F08AFD}"/>
              </a:ext>
            </a:extLst>
          </p:cNvPr>
          <p:cNvSpPr>
            <a:spLocks noGrp="1"/>
          </p:cNvSpPr>
          <p:nvPr>
            <p:ph type="title"/>
          </p:nvPr>
        </p:nvSpPr>
        <p:spPr/>
        <p:txBody>
          <a:bodyPr>
            <a:normAutofit fontScale="90000"/>
          </a:bodyPr>
          <a:lstStyle/>
          <a:p>
            <a:r>
              <a:rPr lang="en-US" dirty="0">
                <a:latin typeface="Arial"/>
                <a:cs typeface="Arial"/>
              </a:rPr>
              <a:t>Scenario 1: Line Item Specific Proration</a:t>
            </a:r>
            <a:endParaRPr lang="en-US" dirty="0"/>
          </a:p>
        </p:txBody>
      </p:sp>
      <p:sp>
        <p:nvSpPr>
          <p:cNvPr id="3" name="Content Placeholder 2">
            <a:extLst>
              <a:ext uri="{FF2B5EF4-FFF2-40B4-BE49-F238E27FC236}">
                <a16:creationId xmlns:a16="http://schemas.microsoft.com/office/drawing/2014/main" id="{DF347245-6C7D-D5DC-7BDE-F4F04ADFFB42}"/>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tx1"/>
                </a:solidFill>
                <a:latin typeface="+mn-lt"/>
                <a:ea typeface="Times New Roman" panose="02020603050405020304" pitchFamily="18" charset="0"/>
                <a:cs typeface="Arial"/>
              </a:rPr>
              <a:t>Step #2: Calculate ULO percentage</a:t>
            </a:r>
            <a:endParaRPr lang="en-US" dirty="0">
              <a:solidFill>
                <a:schemeClr val="tx1"/>
              </a:solidFill>
              <a:latin typeface="+mn-lt"/>
              <a:cs typeface="Arial"/>
            </a:endParaRPr>
          </a:p>
          <a:p>
            <a:pPr marL="0" marR="0" indent="0">
              <a:spcAft>
                <a:spcPts val="0"/>
              </a:spcAft>
              <a:buNone/>
            </a:pPr>
            <a:endParaRPr lang="en-US" dirty="0">
              <a:solidFill>
                <a:schemeClr val="tx1"/>
              </a:solidFill>
              <a:latin typeface="+mn-lt"/>
              <a:ea typeface="Times New Roman" panose="02020603050405020304" pitchFamily="18" charset="0"/>
            </a:endParaRPr>
          </a:p>
          <a:p>
            <a:pPr marL="400050" lvl="1" indent="0">
              <a:buNone/>
            </a:pPr>
            <a:r>
              <a:rPr lang="en-US" sz="2400" dirty="0">
                <a:solidFill>
                  <a:schemeClr val="tx1"/>
                </a:solidFill>
                <a:effectLst/>
                <a:latin typeface="+mn-lt"/>
                <a:ea typeface="Times New Roman" panose="02020603050405020304" pitchFamily="18" charset="0"/>
                <a:cs typeface="Arial"/>
              </a:rPr>
              <a:t>ACRN AA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466.60 / </a:t>
            </a:r>
            <a:r>
              <a:rPr lang="en-US" sz="2400" dirty="0">
                <a:solidFill>
                  <a:schemeClr val="tx1"/>
                </a:solidFill>
                <a:latin typeface="+mn-lt"/>
                <a:ea typeface="Times New Roman" panose="02020603050405020304" pitchFamily="18" charset="0"/>
                <a:cs typeface="Arial"/>
              </a:rPr>
              <a:t>$2,250.00</a:t>
            </a:r>
            <a:r>
              <a:rPr lang="en-US" sz="2400" dirty="0">
                <a:solidFill>
                  <a:schemeClr val="tx1"/>
                </a:solidFill>
                <a:effectLst/>
                <a:latin typeface="+mn-lt"/>
                <a:ea typeface="Times New Roman" panose="02020603050405020304" pitchFamily="18" charset="0"/>
                <a:cs typeface="Arial"/>
              </a:rPr>
              <a:t> = 20.74%                </a:t>
            </a:r>
          </a:p>
          <a:p>
            <a:pPr marL="400050" lvl="1" indent="0">
              <a:buNone/>
            </a:pPr>
            <a:r>
              <a:rPr lang="en-US" sz="2400" dirty="0">
                <a:solidFill>
                  <a:schemeClr val="tx1"/>
                </a:solidFill>
                <a:effectLst/>
                <a:latin typeface="+mn-lt"/>
                <a:ea typeface="Times New Roman" panose="02020603050405020304" pitchFamily="18" charset="0"/>
                <a:cs typeface="Arial"/>
              </a:rPr>
              <a:t>ACRN AB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350.00 / </a:t>
            </a:r>
            <a:r>
              <a:rPr lang="en-US" sz="2400" dirty="0">
                <a:solidFill>
                  <a:schemeClr val="tx1"/>
                </a:solidFill>
                <a:latin typeface="+mn-lt"/>
                <a:ea typeface="Times New Roman" panose="02020603050405020304" pitchFamily="18" charset="0"/>
                <a:cs typeface="Arial"/>
              </a:rPr>
              <a:t>$2,250.00</a:t>
            </a:r>
            <a:r>
              <a:rPr lang="en-US" sz="2400" dirty="0">
                <a:solidFill>
                  <a:schemeClr val="tx1"/>
                </a:solidFill>
                <a:effectLst/>
                <a:latin typeface="+mn-lt"/>
                <a:ea typeface="Times New Roman" panose="02020603050405020304" pitchFamily="18" charset="0"/>
                <a:cs typeface="Arial"/>
              </a:rPr>
              <a:t> = 15.56%</a:t>
            </a:r>
          </a:p>
          <a:p>
            <a:pPr marL="400050" lvl="1" indent="0">
              <a:buNone/>
            </a:pPr>
            <a:r>
              <a:rPr lang="en-US" sz="2400" dirty="0">
                <a:solidFill>
                  <a:schemeClr val="tx1"/>
                </a:solidFill>
                <a:effectLst/>
                <a:latin typeface="+mn-lt"/>
                <a:ea typeface="Times New Roman" panose="02020603050405020304" pitchFamily="18" charset="0"/>
                <a:cs typeface="Arial"/>
              </a:rPr>
              <a:t>ACRN AC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700.00 / </a:t>
            </a:r>
            <a:r>
              <a:rPr lang="en-US" sz="2400" dirty="0">
                <a:solidFill>
                  <a:schemeClr val="tx1"/>
                </a:solidFill>
                <a:latin typeface="+mn-lt"/>
                <a:ea typeface="Times New Roman" panose="02020603050405020304" pitchFamily="18" charset="0"/>
                <a:cs typeface="Arial"/>
              </a:rPr>
              <a:t>$2,250.00</a:t>
            </a:r>
            <a:r>
              <a:rPr lang="en-US" sz="2400" dirty="0">
                <a:solidFill>
                  <a:schemeClr val="tx1"/>
                </a:solidFill>
                <a:effectLst/>
                <a:latin typeface="+mn-lt"/>
                <a:ea typeface="Times New Roman" panose="02020603050405020304" pitchFamily="18" charset="0"/>
                <a:cs typeface="Arial"/>
              </a:rPr>
              <a:t> = 31.11%</a:t>
            </a:r>
          </a:p>
          <a:p>
            <a:pPr marL="400050" lvl="1" indent="0">
              <a:buNone/>
            </a:pPr>
            <a:r>
              <a:rPr lang="en-US" sz="2400" dirty="0">
                <a:solidFill>
                  <a:schemeClr val="tx1"/>
                </a:solidFill>
                <a:effectLst/>
                <a:latin typeface="+mn-lt"/>
                <a:ea typeface="Times New Roman" panose="02020603050405020304" pitchFamily="18" charset="0"/>
                <a:cs typeface="Arial"/>
              </a:rPr>
              <a:t>ACRN AD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233.40 / </a:t>
            </a:r>
            <a:r>
              <a:rPr lang="en-US" sz="2400" dirty="0">
                <a:solidFill>
                  <a:schemeClr val="tx1"/>
                </a:solidFill>
                <a:latin typeface="+mn-lt"/>
                <a:ea typeface="Times New Roman" panose="02020603050405020304" pitchFamily="18" charset="0"/>
                <a:cs typeface="Arial"/>
              </a:rPr>
              <a:t>$2,250.00</a:t>
            </a:r>
            <a:r>
              <a:rPr lang="en-US" sz="2400" dirty="0">
                <a:solidFill>
                  <a:schemeClr val="tx1"/>
                </a:solidFill>
                <a:effectLst/>
                <a:latin typeface="+mn-lt"/>
                <a:ea typeface="Times New Roman" panose="02020603050405020304" pitchFamily="18" charset="0"/>
                <a:cs typeface="Arial"/>
              </a:rPr>
              <a:t> = 10.37%</a:t>
            </a:r>
          </a:p>
          <a:p>
            <a:pPr marL="400050" lvl="1" indent="0">
              <a:buNone/>
            </a:pPr>
            <a:r>
              <a:rPr lang="en-US" sz="2400" u="sng" dirty="0">
                <a:solidFill>
                  <a:schemeClr val="tx1"/>
                </a:solidFill>
                <a:effectLst/>
                <a:latin typeface="+mn-lt"/>
                <a:ea typeface="Times New Roman" panose="02020603050405020304" pitchFamily="18" charset="0"/>
                <a:cs typeface="Arial"/>
              </a:rPr>
              <a:t>ACRN AE </a:t>
            </a:r>
            <a:r>
              <a:rPr lang="en-US" sz="2400" u="sng" dirty="0">
                <a:solidFill>
                  <a:schemeClr val="tx1"/>
                </a:solidFill>
                <a:latin typeface="+mn-lt"/>
                <a:ea typeface="Times New Roman" panose="02020603050405020304" pitchFamily="18" charset="0"/>
                <a:cs typeface="Arial"/>
              </a:rPr>
              <a:t>$</a:t>
            </a:r>
            <a:r>
              <a:rPr lang="en-US" sz="2400" u="sng" dirty="0">
                <a:solidFill>
                  <a:schemeClr val="tx1"/>
                </a:solidFill>
                <a:effectLst/>
                <a:latin typeface="+mn-lt"/>
                <a:ea typeface="Times New Roman" panose="02020603050405020304" pitchFamily="18" charset="0"/>
                <a:cs typeface="Arial"/>
              </a:rPr>
              <a:t>500.00 / </a:t>
            </a:r>
            <a:r>
              <a:rPr lang="en-US" sz="2400" u="sng" dirty="0">
                <a:solidFill>
                  <a:schemeClr val="tx1"/>
                </a:solidFill>
                <a:latin typeface="+mn-lt"/>
                <a:ea typeface="Times New Roman" panose="02020603050405020304" pitchFamily="18" charset="0"/>
                <a:cs typeface="Arial"/>
              </a:rPr>
              <a:t>$2,250.00</a:t>
            </a:r>
            <a:r>
              <a:rPr lang="en-US" sz="2400" u="sng" dirty="0">
                <a:solidFill>
                  <a:schemeClr val="tx1"/>
                </a:solidFill>
                <a:effectLst/>
                <a:latin typeface="+mn-lt"/>
                <a:ea typeface="Times New Roman" panose="02020603050405020304" pitchFamily="18" charset="0"/>
                <a:cs typeface="Arial"/>
              </a:rPr>
              <a:t> = 22.22%</a:t>
            </a:r>
          </a:p>
          <a:p>
            <a:pPr marL="400050" lvl="1" indent="0">
              <a:buNone/>
            </a:pPr>
            <a:r>
              <a:rPr lang="en-US" sz="2400" dirty="0">
                <a:solidFill>
                  <a:schemeClr val="tx1"/>
                </a:solidFill>
                <a:effectLst/>
                <a:latin typeface="+mn-lt"/>
                <a:ea typeface="Times New Roman" panose="02020603050405020304" pitchFamily="18" charset="0"/>
                <a:cs typeface="Arial"/>
              </a:rPr>
              <a:t>                                                Total 100%</a:t>
            </a:r>
          </a:p>
          <a:p>
            <a:pPr marL="0" indent="0">
              <a:buNone/>
            </a:pPr>
            <a:endParaRPr lang="en-US" dirty="0"/>
          </a:p>
        </p:txBody>
      </p:sp>
      <p:sp>
        <p:nvSpPr>
          <p:cNvPr id="4" name="Date Placeholder 3">
            <a:extLst>
              <a:ext uri="{FF2B5EF4-FFF2-40B4-BE49-F238E27FC236}">
                <a16:creationId xmlns:a16="http://schemas.microsoft.com/office/drawing/2014/main" id="{A4FF90EB-D80B-FC9D-20CA-5E1E8DF42DE6}"/>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C0789626-6867-4183-9ABD-FF98F280EABD}"/>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2C3745B7-0ED2-76A0-8F6A-FF355E5BE840}"/>
              </a:ext>
            </a:extLst>
          </p:cNvPr>
          <p:cNvSpPr>
            <a:spLocks noGrp="1"/>
          </p:cNvSpPr>
          <p:nvPr>
            <p:ph type="sldNum" sz="quarter" idx="12"/>
          </p:nvPr>
        </p:nvSpPr>
        <p:spPr/>
        <p:txBody>
          <a:bodyPr/>
          <a:lstStyle/>
          <a:p>
            <a:fld id="{2C4898AF-1F4D-4737-8FEA-706E03585D5F}" type="slidenum">
              <a:rPr lang="en-US" smtClean="0"/>
              <a:pPr/>
              <a:t>11</a:t>
            </a:fld>
            <a:endParaRPr lang="en-US"/>
          </a:p>
        </p:txBody>
      </p:sp>
    </p:spTree>
    <p:extLst>
      <p:ext uri="{BB962C8B-B14F-4D97-AF65-F5344CB8AC3E}">
        <p14:creationId xmlns:p14="http://schemas.microsoft.com/office/powerpoint/2010/main" val="164117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1B99-B046-0A49-3494-148754AEE6A9}"/>
              </a:ext>
            </a:extLst>
          </p:cNvPr>
          <p:cNvSpPr>
            <a:spLocks noGrp="1"/>
          </p:cNvSpPr>
          <p:nvPr>
            <p:ph type="title"/>
          </p:nvPr>
        </p:nvSpPr>
        <p:spPr/>
        <p:txBody>
          <a:bodyPr>
            <a:normAutofit fontScale="90000"/>
          </a:bodyPr>
          <a:lstStyle/>
          <a:p>
            <a:r>
              <a:rPr lang="en-US" dirty="0">
                <a:latin typeface="Arial"/>
                <a:cs typeface="Arial"/>
              </a:rPr>
              <a:t>Scenario 1: Line Item Specific Proration</a:t>
            </a:r>
            <a:endParaRPr lang="en-US" dirty="0"/>
          </a:p>
        </p:txBody>
      </p:sp>
      <p:sp>
        <p:nvSpPr>
          <p:cNvPr id="3" name="Content Placeholder 2">
            <a:extLst>
              <a:ext uri="{FF2B5EF4-FFF2-40B4-BE49-F238E27FC236}">
                <a16:creationId xmlns:a16="http://schemas.microsoft.com/office/drawing/2014/main" id="{3F62F5CD-192C-B73D-CAE7-23C1C9664531}"/>
              </a:ext>
            </a:extLst>
          </p:cNvPr>
          <p:cNvSpPr>
            <a:spLocks noGrp="1"/>
          </p:cNvSpPr>
          <p:nvPr>
            <p:ph idx="1"/>
          </p:nvPr>
        </p:nvSpPr>
        <p:spPr/>
        <p:txBody>
          <a:bodyPr vert="horz" lIns="91440" tIns="45720" rIns="91440" bIns="45720" rtlCol="0" anchor="t">
            <a:normAutofit/>
          </a:bodyPr>
          <a:lstStyle/>
          <a:p>
            <a:pPr marL="0" marR="0" indent="0">
              <a:spcAft>
                <a:spcPts val="0"/>
              </a:spcAft>
              <a:buNone/>
            </a:pPr>
            <a:r>
              <a:rPr lang="en-US" dirty="0">
                <a:solidFill>
                  <a:schemeClr val="tx1"/>
                </a:solidFill>
                <a:effectLst/>
                <a:latin typeface="+mn-lt"/>
                <a:ea typeface="Times New Roman" panose="02020603050405020304" pitchFamily="18" charset="0"/>
                <a:cs typeface="Arial"/>
              </a:rPr>
              <a:t>Step #3: Entitle invoice based on new proration percentages.</a:t>
            </a:r>
            <a:endParaRPr lang="en-US" dirty="0">
              <a:solidFill>
                <a:schemeClr val="tx1"/>
              </a:solidFill>
              <a:latin typeface="+mn-lt"/>
              <a:cs typeface="Arial"/>
            </a:endParaRPr>
          </a:p>
          <a:p>
            <a:pPr marL="0" marR="0" indent="0">
              <a:spcAft>
                <a:spcPts val="0"/>
              </a:spcAft>
              <a:buNone/>
            </a:pPr>
            <a:endParaRPr lang="en-US" dirty="0">
              <a:solidFill>
                <a:schemeClr val="tx1"/>
              </a:solidFill>
              <a:latin typeface="+mn-lt"/>
              <a:ea typeface="Times New Roman" panose="02020603050405020304" pitchFamily="18" charset="0"/>
            </a:endParaRPr>
          </a:p>
          <a:p>
            <a:pPr marL="0" marR="0" indent="0">
              <a:spcAft>
                <a:spcPts val="0"/>
              </a:spcAft>
              <a:buNone/>
            </a:pPr>
            <a:r>
              <a:rPr lang="en-US" dirty="0">
                <a:solidFill>
                  <a:schemeClr val="tx1"/>
                </a:solidFill>
                <a:latin typeface="+mn-lt"/>
                <a:ea typeface="Times New Roman" panose="02020603050405020304" pitchFamily="18" charset="0"/>
                <a:cs typeface="Arial"/>
              </a:rPr>
              <a:t>Example: Planes R Us bills clin 0001 for 2,000.00. </a:t>
            </a:r>
          </a:p>
          <a:p>
            <a:pPr marL="0" marR="0" indent="0">
              <a:spcAft>
                <a:spcPts val="0"/>
              </a:spcAft>
              <a:buNone/>
            </a:pPr>
            <a:endParaRPr lang="en-US"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AA $2,000.00 * 20.74% = $414.80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AB $2,000.00 * 15.56% = $311.20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AC $2,000.00 * 31.11% = $622.20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AD $2,000.00 * 10.37% = $207.40</a:t>
            </a: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AE $2,000.00 * 22.22%  = $444.40</a:t>
            </a:r>
          </a:p>
          <a:p>
            <a:pPr marL="400050" lvl="1" indent="0">
              <a:spcBef>
                <a:spcPts val="0"/>
              </a:spcBef>
              <a:buNone/>
            </a:pPr>
            <a:r>
              <a:rPr lang="en-US" sz="2400" dirty="0">
                <a:solidFill>
                  <a:schemeClr val="tx1"/>
                </a:solidFill>
                <a:latin typeface="+mn-lt"/>
                <a:ea typeface="Times New Roman" panose="02020603050405020304" pitchFamily="18" charset="0"/>
                <a:cs typeface="Arial"/>
              </a:rPr>
              <a:t>                                          Total = $2,000.00   </a:t>
            </a:r>
            <a:endParaRPr lang="en-US" sz="2400" dirty="0">
              <a:solidFill>
                <a:schemeClr val="tx1"/>
              </a:solidFill>
              <a:effectLst/>
              <a:latin typeface="+mn-lt"/>
              <a:ea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37CF1E4E-AED8-DE77-2104-B4AB25B1188C}"/>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16C44A0E-EB5C-23AD-403B-3DD3D6F71041}"/>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CE2F373A-4C46-190E-9ED0-DF003B25E4B6}"/>
              </a:ext>
            </a:extLst>
          </p:cNvPr>
          <p:cNvSpPr>
            <a:spLocks noGrp="1"/>
          </p:cNvSpPr>
          <p:nvPr>
            <p:ph type="sldNum" sz="quarter" idx="12"/>
          </p:nvPr>
        </p:nvSpPr>
        <p:spPr/>
        <p:txBody>
          <a:bodyPr/>
          <a:lstStyle/>
          <a:p>
            <a:fld id="{2C4898AF-1F4D-4737-8FEA-706E03585D5F}" type="slidenum">
              <a:rPr lang="en-US" smtClean="0"/>
              <a:pPr/>
              <a:t>12</a:t>
            </a:fld>
            <a:endParaRPr lang="en-US"/>
          </a:p>
        </p:txBody>
      </p:sp>
    </p:spTree>
    <p:extLst>
      <p:ext uri="{BB962C8B-B14F-4D97-AF65-F5344CB8AC3E}">
        <p14:creationId xmlns:p14="http://schemas.microsoft.com/office/powerpoint/2010/main" val="115565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E385-D95F-7828-4ED8-B57B3168838F}"/>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B2D9C58D-6EEF-C925-D2CD-58D3BD338174}"/>
              </a:ext>
            </a:extLst>
          </p:cNvPr>
          <p:cNvSpPr>
            <a:spLocks noGrp="1"/>
          </p:cNvSpPr>
          <p:nvPr>
            <p:ph idx="1"/>
          </p:nvPr>
        </p:nvSpPr>
        <p:spPr/>
        <p:txBody>
          <a:bodyPr vert="horz" lIns="91440" tIns="45720" rIns="91440" bIns="45720" rtlCol="0" anchor="t">
            <a:normAutofit fontScale="92500" lnSpcReduction="20000"/>
          </a:bodyPr>
          <a:lstStyle/>
          <a:p>
            <a:pPr>
              <a:buFont typeface="Arial" panose="020B0604020202020204" pitchFamily="34" charset="0"/>
              <a:buChar char="•"/>
            </a:pPr>
            <a:r>
              <a:rPr lang="en-US" sz="2400" b="0" i="0" u="none" strike="noStrike" dirty="0">
                <a:solidFill>
                  <a:srgbClr val="000000"/>
                </a:solidFill>
                <a:effectLst/>
                <a:latin typeface="+mn-lt"/>
                <a:cs typeface="Arial"/>
              </a:rPr>
              <a:t>Line Item specific by </a:t>
            </a:r>
            <a:r>
              <a:rPr lang="en-US" sz="2400" b="1" i="0" u="none" strike="noStrike" dirty="0">
                <a:solidFill>
                  <a:srgbClr val="FF0000"/>
                </a:solidFill>
                <a:effectLst/>
                <a:latin typeface="+mn-lt"/>
                <a:cs typeface="Arial"/>
              </a:rPr>
              <a:t>fiscal year</a:t>
            </a:r>
            <a:r>
              <a:rPr lang="en-US" sz="2400" b="0" i="0" u="none" strike="noStrike" dirty="0">
                <a:solidFill>
                  <a:srgbClr val="000000"/>
                </a:solidFill>
                <a:effectLst/>
                <a:latin typeface="+mn-lt"/>
                <a:cs typeface="Arial"/>
              </a:rPr>
              <a:t>. </a:t>
            </a:r>
            <a:r>
              <a:rPr lang="en-US" sz="2400" b="0" i="0" u="sng" strike="noStrike" dirty="0">
                <a:solidFill>
                  <a:srgbClr val="000000"/>
                </a:solidFill>
                <a:effectLst/>
                <a:latin typeface="+mn-lt"/>
                <a:cs typeface="Arial"/>
              </a:rPr>
              <a:t>If there is more than one ACRN within a deliverable line or deliverable subline item</a:t>
            </a:r>
            <a:r>
              <a:rPr lang="en-US" sz="2400" b="0" i="0" u="none" strike="noStrike" dirty="0">
                <a:solidFill>
                  <a:srgbClr val="000000"/>
                </a:solidFill>
                <a:effectLst/>
                <a:latin typeface="+mn-lt"/>
                <a:cs typeface="Arial"/>
              </a:rPr>
              <a:t>, the funds will be allocated using the oldest funds. In the event of a deliverable line or deliverable subline item with two ACRNs with the same fiscal year, those amounts will be prorated to the available unliquidated funds for that year.</a:t>
            </a:r>
            <a:r>
              <a:rPr lang="en-US" dirty="0">
                <a:solidFill>
                  <a:srgbClr val="000000"/>
                </a:solidFill>
                <a:latin typeface="+mn-lt"/>
                <a:cs typeface="Arial"/>
              </a:rPr>
              <a:t> </a:t>
            </a:r>
            <a:r>
              <a:rPr lang="en-US" b="1" dirty="0">
                <a:solidFill>
                  <a:srgbClr val="FF0000"/>
                </a:solidFill>
                <a:latin typeface="+mn-lt"/>
                <a:cs typeface="Arial"/>
              </a:rPr>
              <a:t> </a:t>
            </a:r>
            <a:endParaRPr lang="en-US" sz="2400" b="0" i="0" u="none" strike="noStrike" dirty="0">
              <a:solidFill>
                <a:srgbClr val="000000"/>
              </a:solidFill>
              <a:effectLst/>
              <a:latin typeface="+mn-lt"/>
            </a:endParaRPr>
          </a:p>
          <a:p>
            <a:pPr>
              <a:buFont typeface="Arial" panose="020B0604020202020204" pitchFamily="34" charset="0"/>
              <a:buChar char="•"/>
            </a:pPr>
            <a:endParaRPr lang="en-US" dirty="0">
              <a:latin typeface="+mn-lt"/>
            </a:endParaRPr>
          </a:p>
          <a:p>
            <a:pPr>
              <a:buFont typeface="Arial" panose="020B0604020202020204" pitchFamily="34" charset="0"/>
              <a:buChar char="•"/>
            </a:pPr>
            <a:r>
              <a:rPr lang="en-US" dirty="0">
                <a:solidFill>
                  <a:srgbClr val="000000"/>
                </a:solidFill>
                <a:latin typeface="+mn-lt"/>
                <a:cs typeface="Arial"/>
              </a:rPr>
              <a:t>If an item is multi-funded on a construction or Navy ship building  contract</a:t>
            </a:r>
            <a:r>
              <a:rPr lang="en-US" sz="2400" b="0" i="0" u="none" strike="noStrike" dirty="0">
                <a:solidFill>
                  <a:srgbClr val="000000"/>
                </a:solidFill>
                <a:effectLst/>
                <a:latin typeface="+mn-lt"/>
                <a:cs typeface="Arial"/>
              </a:rPr>
              <a:t>, we will entitle each invoice, DD250 or BVN using the oldest funds provided in order on all </a:t>
            </a:r>
            <a:r>
              <a:rPr lang="en-US" dirty="0">
                <a:solidFill>
                  <a:srgbClr val="000000"/>
                </a:solidFill>
                <a:latin typeface="+mn-lt"/>
                <a:cs typeface="Arial"/>
              </a:rPr>
              <a:t>ACRNs involved.  If 2 or more ACRNs are provided with same year, we will entitle a portion of each of those ACRNs.</a:t>
            </a:r>
          </a:p>
          <a:p>
            <a:pPr>
              <a:buFont typeface="Arial" panose="020B0604020202020204" pitchFamily="34" charset="0"/>
              <a:buChar char="•"/>
            </a:pPr>
            <a:endParaRPr lang="en-US" sz="2400" b="0" i="0" u="none" strike="noStrike" dirty="0">
              <a:solidFill>
                <a:srgbClr val="000000"/>
              </a:solidFill>
              <a:effectLst/>
              <a:latin typeface="+mn-lt"/>
            </a:endParaRPr>
          </a:p>
          <a:p>
            <a:pPr>
              <a:buFont typeface="Arial" panose="020B0604020202020204" pitchFamily="34" charset="0"/>
              <a:buChar char="•"/>
            </a:pPr>
            <a:r>
              <a:rPr lang="en-US" dirty="0">
                <a:solidFill>
                  <a:srgbClr val="000000"/>
                </a:solidFill>
                <a:latin typeface="+mn-lt"/>
              </a:rPr>
              <a:t>Navy Base X, Base Y and Base Z all order boats from Boats R Us Co. (Item 0001 = $500.00 each), a boat is built, Boats R Us bills, base Y provided their funds first so we will pay for it using base Y funding..</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A88B5FDE-4431-AD14-218E-AE8F02C62015}"/>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E22867C0-4142-FDFD-D199-7DBF0CA0DB93}"/>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F3612C31-1B9E-425A-FB30-954E9ACE2ED8}"/>
              </a:ext>
            </a:extLst>
          </p:cNvPr>
          <p:cNvSpPr>
            <a:spLocks noGrp="1"/>
          </p:cNvSpPr>
          <p:nvPr>
            <p:ph type="sldNum" sz="quarter" idx="12"/>
          </p:nvPr>
        </p:nvSpPr>
        <p:spPr/>
        <p:txBody>
          <a:bodyPr/>
          <a:lstStyle/>
          <a:p>
            <a:fld id="{2C4898AF-1F4D-4737-8FEA-706E03585D5F}" type="slidenum">
              <a:rPr lang="en-US" smtClean="0"/>
              <a:pPr/>
              <a:t>13</a:t>
            </a:fld>
            <a:endParaRPr lang="en-US"/>
          </a:p>
        </p:txBody>
      </p:sp>
    </p:spTree>
    <p:extLst>
      <p:ext uri="{BB962C8B-B14F-4D97-AF65-F5344CB8AC3E}">
        <p14:creationId xmlns:p14="http://schemas.microsoft.com/office/powerpoint/2010/main" val="315025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304800" y="3238500"/>
            <a:ext cx="8534400" cy="381000"/>
          </a:xfrm>
        </p:spPr>
        <p:txBody>
          <a:bodyPr>
            <a:normAutofit fontScale="90000"/>
          </a:bodyPr>
          <a:lstStyle/>
          <a:p>
            <a:pPr algn="ctr"/>
            <a:r>
              <a:rPr lang="en-US">
                <a:latin typeface="Arial"/>
                <a:cs typeface="Arial"/>
              </a:rPr>
              <a:t>Practical Example: Line Item Specific by Fiscal Year</a:t>
            </a:r>
            <a:endParaRPr lang="en-US"/>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14</a:t>
            </a:fld>
            <a:endParaRPr lang="en-US"/>
          </a:p>
        </p:txBody>
      </p:sp>
    </p:spTree>
    <p:extLst>
      <p:ext uri="{BB962C8B-B14F-4D97-AF65-F5344CB8AC3E}">
        <p14:creationId xmlns:p14="http://schemas.microsoft.com/office/powerpoint/2010/main" val="195661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998F-52CA-CDDF-BD51-5E29A65FCB6C}"/>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F89D0725-3275-F2C2-878A-44F22E293D5B}"/>
              </a:ext>
            </a:extLst>
          </p:cNvPr>
          <p:cNvSpPr>
            <a:spLocks noGrp="1"/>
          </p:cNvSpPr>
          <p:nvPr>
            <p:ph idx="1"/>
          </p:nvPr>
        </p:nvSpPr>
        <p:spPr/>
        <p:txBody>
          <a:bodyPr vert="horz" lIns="91440" tIns="45720" rIns="91440" bIns="45720" rtlCol="0" anchor="t">
            <a:normAutofit/>
          </a:bodyPr>
          <a:lstStyle/>
          <a:p>
            <a:pPr marL="0" indent="0">
              <a:buNone/>
            </a:pPr>
            <a:r>
              <a:rPr lang="en-US" u="sng" dirty="0">
                <a:solidFill>
                  <a:schemeClr val="tx1"/>
                </a:solidFill>
                <a:latin typeface="+mn-lt"/>
                <a:ea typeface="Times New Roman" panose="02020603050405020304" pitchFamily="18" charset="0"/>
                <a:cs typeface="Calibri"/>
              </a:rPr>
              <a:t>Step #1:</a:t>
            </a:r>
            <a:r>
              <a:rPr lang="en-US" dirty="0">
                <a:effectLst/>
                <a:latin typeface="+mn-lt"/>
                <a:ea typeface="Times New Roman" panose="02020603050405020304" pitchFamily="18" charset="0"/>
                <a:cs typeface="Arial"/>
              </a:rPr>
              <a:t> </a:t>
            </a:r>
            <a:r>
              <a:rPr lang="en-US" dirty="0">
                <a:solidFill>
                  <a:schemeClr val="tx1"/>
                </a:solidFill>
                <a:effectLst/>
                <a:latin typeface="+mn-lt"/>
                <a:ea typeface="Times New Roman" panose="02020603050405020304" pitchFamily="18" charset="0"/>
                <a:cs typeface="Arial"/>
              </a:rPr>
              <a:t>Find the current ULO amounts and fiscal year for each ACRN funding the CLIN.</a:t>
            </a:r>
          </a:p>
          <a:p>
            <a:pPr marL="461645" lvl="2" indent="0">
              <a:buNone/>
            </a:pPr>
            <a:endParaRPr lang="en-US" sz="2400" dirty="0">
              <a:effectLst/>
              <a:latin typeface="+mn-lt"/>
              <a:ea typeface="Times New Roman" panose="02020603050405020304" pitchFamily="18" charset="0"/>
            </a:endParaRPr>
          </a:p>
          <a:p>
            <a:pPr marL="461645" lvl="2" indent="0">
              <a:buNone/>
            </a:pPr>
            <a:r>
              <a:rPr lang="en-US" sz="2400" dirty="0">
                <a:effectLst/>
                <a:latin typeface="+mn-lt"/>
                <a:ea typeface="Times New Roman" panose="02020603050405020304" pitchFamily="18" charset="0"/>
                <a:cs typeface="Arial"/>
              </a:rPr>
              <a:t>CLIN      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YEAR</a:t>
            </a:r>
          </a:p>
          <a:p>
            <a:pPr marL="461645" lvl="2" indent="0">
              <a:buNone/>
            </a:pPr>
            <a:r>
              <a:rPr lang="en-US" sz="2400" dirty="0">
                <a:effectLst/>
                <a:latin typeface="+mn-lt"/>
                <a:ea typeface="Times New Roman" panose="02020603050405020304" pitchFamily="18" charset="0"/>
                <a:cs typeface="Arial"/>
              </a:rPr>
              <a:t>0001      AA      $1,000.00</a:t>
            </a:r>
            <a:r>
              <a:rPr lang="en-US" sz="2400" dirty="0">
                <a:latin typeface="+mn-lt"/>
                <a:ea typeface="Times New Roman" panose="02020603050405020304" pitchFamily="18" charset="0"/>
                <a:cs typeface="Arial"/>
              </a:rPr>
              <a:t>      $1,000.00       </a:t>
            </a:r>
            <a:r>
              <a:rPr lang="en-US" sz="2400" dirty="0">
                <a:effectLst/>
                <a:latin typeface="+mn-lt"/>
                <a:ea typeface="Times New Roman" panose="02020603050405020304" pitchFamily="18" charset="0"/>
                <a:cs typeface="Arial"/>
              </a:rPr>
              <a:t> 22		</a:t>
            </a:r>
          </a:p>
          <a:p>
            <a:pPr marL="461645" lvl="2" indent="0">
              <a:buNone/>
            </a:pPr>
            <a:r>
              <a:rPr lang="en-US" sz="2400" dirty="0">
                <a:effectLst/>
                <a:latin typeface="+mn-lt"/>
                <a:ea typeface="Times New Roman" panose="02020603050405020304" pitchFamily="18" charset="0"/>
                <a:cs typeface="Arial"/>
              </a:rPr>
              <a:t>0001      AB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21</a:t>
            </a:r>
          </a:p>
          <a:p>
            <a:pPr marL="461645" lvl="2" indent="0">
              <a:buNone/>
            </a:pPr>
            <a:r>
              <a:rPr lang="en-US" sz="2400" dirty="0">
                <a:effectLst/>
                <a:latin typeface="+mn-lt"/>
                <a:ea typeface="Times New Roman" panose="02020603050405020304" pitchFamily="18" charset="0"/>
                <a:cs typeface="Arial"/>
              </a:rPr>
              <a:t>0001      AC      $1,500.00</a:t>
            </a:r>
            <a:r>
              <a:rPr lang="en-US" sz="2400" dirty="0">
                <a:latin typeface="+mn-lt"/>
                <a:ea typeface="Times New Roman" panose="02020603050405020304" pitchFamily="18" charset="0"/>
                <a:cs typeface="Arial"/>
              </a:rPr>
              <a:t>       $1,500.00      </a:t>
            </a:r>
            <a:r>
              <a:rPr lang="en-US" sz="2400" dirty="0">
                <a:effectLst/>
                <a:latin typeface="+mn-lt"/>
                <a:ea typeface="Times New Roman" panose="02020603050405020304" pitchFamily="18" charset="0"/>
                <a:cs typeface="Arial"/>
              </a:rPr>
              <a:t> 23</a:t>
            </a:r>
          </a:p>
          <a:p>
            <a:pPr marL="461645" lvl="2" indent="0">
              <a:buNone/>
            </a:pPr>
            <a:r>
              <a:rPr lang="en-US" sz="2400" u="sng" dirty="0">
                <a:effectLst/>
                <a:latin typeface="+mn-lt"/>
                <a:ea typeface="Times New Roman" panose="02020603050405020304" pitchFamily="18" charset="0"/>
                <a:cs typeface="Arial"/>
              </a:rPr>
              <a:t>0001   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23</a:t>
            </a:r>
            <a:endParaRPr lang="en-US" sz="2400" u="sng" dirty="0">
              <a:latin typeface="+mn-lt"/>
              <a:ea typeface="Times New Roman" panose="02020603050405020304" pitchFamily="18" charset="0"/>
              <a:cs typeface="Arial"/>
            </a:endParaRPr>
          </a:p>
          <a:p>
            <a:pPr marL="461645" lvl="2" indent="0">
              <a:buNone/>
            </a:pPr>
            <a:r>
              <a:rPr lang="en-US" sz="2400" dirty="0">
                <a:effectLst/>
                <a:latin typeface="+mn-lt"/>
                <a:ea typeface="Aptos" panose="020B0004020202020204" pitchFamily="34" charset="0"/>
                <a:cs typeface="Arial"/>
              </a:rPr>
              <a:t>Total                </a:t>
            </a:r>
            <a:r>
              <a:rPr lang="en-US" sz="2400" dirty="0">
                <a:latin typeface="+mn-lt"/>
                <a:ea typeface="Aptos" panose="020B0004020202020204" pitchFamily="34" charset="0"/>
                <a:cs typeface="Arial"/>
              </a:rPr>
              <a:t> </a:t>
            </a:r>
            <a:r>
              <a:rPr lang="en-US" sz="2400" dirty="0">
                <a:effectLst/>
                <a:latin typeface="+mn-lt"/>
                <a:ea typeface="Aptos" panose="020B0004020202020204" pitchFamily="34" charset="0"/>
                <a:cs typeface="Arial"/>
              </a:rPr>
              <a:t> $3,750.00 	    $3,750.00    </a:t>
            </a:r>
            <a:endParaRPr lang="en-US" sz="2400" dirty="0">
              <a:latin typeface="+mn-lt"/>
              <a:cs typeface="Arial"/>
            </a:endParaRPr>
          </a:p>
          <a:p>
            <a:endParaRPr lang="en-US" dirty="0"/>
          </a:p>
        </p:txBody>
      </p:sp>
      <p:sp>
        <p:nvSpPr>
          <p:cNvPr id="4" name="Date Placeholder 3">
            <a:extLst>
              <a:ext uri="{FF2B5EF4-FFF2-40B4-BE49-F238E27FC236}">
                <a16:creationId xmlns:a16="http://schemas.microsoft.com/office/drawing/2014/main" id="{7A75BA63-191F-38A5-4493-780C81DDE7D8}"/>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A3D6DDA-54E9-9730-B125-83542F12F203}"/>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C89775F3-EE47-3D9B-C435-B858FCC1B351}"/>
              </a:ext>
            </a:extLst>
          </p:cNvPr>
          <p:cNvSpPr>
            <a:spLocks noGrp="1"/>
          </p:cNvSpPr>
          <p:nvPr>
            <p:ph type="sldNum" sz="quarter" idx="12"/>
          </p:nvPr>
        </p:nvSpPr>
        <p:spPr/>
        <p:txBody>
          <a:bodyPr/>
          <a:lstStyle/>
          <a:p>
            <a:fld id="{2C4898AF-1F4D-4737-8FEA-706E03585D5F}" type="slidenum">
              <a:rPr lang="en-US" smtClean="0"/>
              <a:pPr/>
              <a:t>15</a:t>
            </a:fld>
            <a:endParaRPr lang="en-US"/>
          </a:p>
        </p:txBody>
      </p:sp>
    </p:spTree>
    <p:extLst>
      <p:ext uri="{BB962C8B-B14F-4D97-AF65-F5344CB8AC3E}">
        <p14:creationId xmlns:p14="http://schemas.microsoft.com/office/powerpoint/2010/main" val="179746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820B-8CFD-080A-9E2B-70EA28451B55}"/>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F2EB7454-FCD4-D953-09E8-232A9944AFB9}"/>
              </a:ext>
            </a:extLst>
          </p:cNvPr>
          <p:cNvSpPr>
            <a:spLocks noGrp="1"/>
          </p:cNvSpPr>
          <p:nvPr>
            <p:ph idx="1"/>
          </p:nvPr>
        </p:nvSpPr>
        <p:spPr/>
        <p:txBody>
          <a:bodyPr/>
          <a:lstStyle/>
          <a:p>
            <a:pPr marL="0" indent="0">
              <a:buNone/>
            </a:pPr>
            <a:r>
              <a:rPr lang="en-US" u="sng" dirty="0">
                <a:solidFill>
                  <a:schemeClr val="tx1"/>
                </a:solidFill>
                <a:effectLst/>
                <a:latin typeface="+mn-lt"/>
                <a:ea typeface="Times New Roman" panose="02020603050405020304" pitchFamily="18" charset="0"/>
              </a:rPr>
              <a:t>Step #2:</a:t>
            </a:r>
            <a:r>
              <a:rPr lang="en-US" dirty="0">
                <a:solidFill>
                  <a:schemeClr val="tx1"/>
                </a:solidFill>
                <a:latin typeface="+mn-lt"/>
                <a:ea typeface="Times New Roman" panose="02020603050405020304" pitchFamily="18" charset="0"/>
              </a:rPr>
              <a:t> Determine the order of entitlement for each ACRN using FY.  Determine the proration percentages for ACRNs with same FY.  </a:t>
            </a:r>
          </a:p>
          <a:p>
            <a:pPr marL="461963" lvl="2" indent="0">
              <a:buNone/>
            </a:pPr>
            <a:endParaRPr lang="en-US" sz="2400" dirty="0">
              <a:effectLst/>
              <a:latin typeface="+mn-lt"/>
              <a:ea typeface="Times New Roman" panose="02020603050405020304" pitchFamily="18" charset="0"/>
            </a:endParaRPr>
          </a:p>
          <a:p>
            <a:pPr marL="461645" lvl="2" indent="0">
              <a:buNone/>
            </a:pPr>
            <a:r>
              <a:rPr lang="en-US" sz="2400" dirty="0">
                <a:effectLst/>
                <a:latin typeface="+mn-lt"/>
                <a:ea typeface="Times New Roman" panose="02020603050405020304" pitchFamily="18" charset="0"/>
                <a:cs typeface="Arial"/>
              </a:rPr>
              <a:t>CLIN      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YEAR     ORDER/%</a:t>
            </a:r>
          </a:p>
          <a:p>
            <a:pPr marL="461645" lvl="2" indent="0">
              <a:buNone/>
            </a:pPr>
            <a:r>
              <a:rPr lang="en-US" sz="2400" dirty="0">
                <a:effectLst/>
                <a:latin typeface="+mn-lt"/>
                <a:ea typeface="Times New Roman" panose="02020603050405020304" pitchFamily="18" charset="0"/>
                <a:cs typeface="Arial"/>
              </a:rPr>
              <a:t>0001      AA      $1,000.00</a:t>
            </a:r>
            <a:r>
              <a:rPr lang="en-US" sz="2400" dirty="0">
                <a:latin typeface="+mn-lt"/>
                <a:ea typeface="Times New Roman" panose="02020603050405020304" pitchFamily="18" charset="0"/>
                <a:cs typeface="Arial"/>
              </a:rPr>
              <a:t>      $1,000.00       </a:t>
            </a:r>
            <a:r>
              <a:rPr lang="en-US" sz="2400" dirty="0">
                <a:effectLst/>
                <a:latin typeface="+mn-lt"/>
                <a:ea typeface="Times New Roman" panose="02020603050405020304" pitchFamily="18" charset="0"/>
                <a:cs typeface="Arial"/>
              </a:rPr>
              <a:t> 22             2		</a:t>
            </a:r>
          </a:p>
          <a:p>
            <a:pPr marL="461645" lvl="2" indent="0">
              <a:buNone/>
            </a:pPr>
            <a:r>
              <a:rPr lang="en-US" sz="2400" dirty="0">
                <a:effectLst/>
                <a:latin typeface="+mn-lt"/>
                <a:ea typeface="Times New Roman" panose="02020603050405020304" pitchFamily="18" charset="0"/>
                <a:cs typeface="Arial"/>
              </a:rPr>
              <a:t>0001      AB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21             1</a:t>
            </a:r>
          </a:p>
          <a:p>
            <a:pPr marL="461645" lvl="2" indent="0">
              <a:buNone/>
            </a:pPr>
            <a:r>
              <a:rPr lang="en-US" sz="2400" dirty="0">
                <a:effectLst/>
                <a:latin typeface="+mn-lt"/>
                <a:ea typeface="Times New Roman" panose="02020603050405020304" pitchFamily="18" charset="0"/>
                <a:cs typeface="Arial"/>
              </a:rPr>
              <a:t>0001      AC      $1,500.00</a:t>
            </a:r>
            <a:r>
              <a:rPr lang="en-US" sz="2400" dirty="0">
                <a:latin typeface="+mn-lt"/>
                <a:ea typeface="Times New Roman" panose="02020603050405020304" pitchFamily="18" charset="0"/>
                <a:cs typeface="Arial"/>
              </a:rPr>
              <a:t>       $1,500.00      </a:t>
            </a:r>
            <a:r>
              <a:rPr lang="en-US" sz="2400" dirty="0">
                <a:effectLst/>
                <a:latin typeface="+mn-lt"/>
                <a:ea typeface="Times New Roman" panose="02020603050405020304" pitchFamily="18" charset="0"/>
                <a:cs typeface="Arial"/>
              </a:rPr>
              <a:t> 23          3/75%</a:t>
            </a:r>
          </a:p>
          <a:p>
            <a:pPr marL="461645" lvl="2" indent="0">
              <a:buNone/>
            </a:pPr>
            <a:r>
              <a:rPr lang="en-US" sz="2400" u="sng" dirty="0">
                <a:effectLst/>
                <a:latin typeface="+mn-lt"/>
                <a:ea typeface="Times New Roman" panose="02020603050405020304" pitchFamily="18" charset="0"/>
                <a:cs typeface="Arial"/>
              </a:rPr>
              <a:t>0001   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23          3/25%</a:t>
            </a:r>
            <a:endParaRPr lang="en-US" sz="2400" u="sng" dirty="0">
              <a:latin typeface="+mn-lt"/>
              <a:ea typeface="Times New Roman" panose="02020603050405020304" pitchFamily="18" charset="0"/>
              <a:cs typeface="Arial"/>
            </a:endParaRPr>
          </a:p>
          <a:p>
            <a:pPr marL="461645" lvl="2" indent="0">
              <a:buNone/>
            </a:pPr>
            <a:r>
              <a:rPr lang="en-US" sz="2400" dirty="0">
                <a:effectLst/>
                <a:latin typeface="+mn-lt"/>
                <a:ea typeface="Aptos" panose="020B0004020202020204" pitchFamily="34" charset="0"/>
                <a:cs typeface="Arial"/>
              </a:rPr>
              <a:t>Total                </a:t>
            </a:r>
            <a:r>
              <a:rPr lang="en-US" sz="2400" dirty="0">
                <a:latin typeface="+mn-lt"/>
                <a:ea typeface="Aptos" panose="020B0004020202020204" pitchFamily="34" charset="0"/>
                <a:cs typeface="Arial"/>
              </a:rPr>
              <a:t> </a:t>
            </a:r>
            <a:r>
              <a:rPr lang="en-US" sz="2400" dirty="0">
                <a:effectLst/>
                <a:latin typeface="+mn-lt"/>
                <a:ea typeface="Aptos" panose="020B0004020202020204" pitchFamily="34" charset="0"/>
                <a:cs typeface="Arial"/>
              </a:rPr>
              <a:t> $3,750.00 	    $3,750.00    </a:t>
            </a:r>
            <a:endParaRPr lang="en-US" sz="2400" dirty="0">
              <a:latin typeface="+mn-lt"/>
              <a:cs typeface="Arial"/>
            </a:endParaRPr>
          </a:p>
          <a:p>
            <a:pPr marL="0" indent="0">
              <a:buNone/>
            </a:pPr>
            <a:endParaRPr lang="en-US" dirty="0">
              <a:solidFill>
                <a:schemeClr val="tx1"/>
              </a:solidFill>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6FEFA59B-0CB9-F6DD-3EAE-71A08D4ACF3D}"/>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3A2F1148-54D6-936E-812B-45B07AEBE42C}"/>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AAA69A13-2F4B-E082-6082-7127DF9AEC40}"/>
              </a:ext>
            </a:extLst>
          </p:cNvPr>
          <p:cNvSpPr>
            <a:spLocks noGrp="1"/>
          </p:cNvSpPr>
          <p:nvPr>
            <p:ph type="sldNum" sz="quarter" idx="12"/>
          </p:nvPr>
        </p:nvSpPr>
        <p:spPr/>
        <p:txBody>
          <a:bodyPr/>
          <a:lstStyle/>
          <a:p>
            <a:fld id="{2C4898AF-1F4D-4737-8FEA-706E03585D5F}" type="slidenum">
              <a:rPr lang="en-US" smtClean="0"/>
              <a:pPr/>
              <a:t>16</a:t>
            </a:fld>
            <a:endParaRPr lang="en-US"/>
          </a:p>
        </p:txBody>
      </p:sp>
    </p:spTree>
    <p:extLst>
      <p:ext uri="{BB962C8B-B14F-4D97-AF65-F5344CB8AC3E}">
        <p14:creationId xmlns:p14="http://schemas.microsoft.com/office/powerpoint/2010/main" val="310740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AA72-7A0D-D9B6-B9AD-2E51CB85A9BF}"/>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455C0F9E-2F7D-9765-1373-C0EAA68E6B75}"/>
              </a:ext>
            </a:extLst>
          </p:cNvPr>
          <p:cNvSpPr>
            <a:spLocks noGrp="1"/>
          </p:cNvSpPr>
          <p:nvPr>
            <p:ph idx="1"/>
          </p:nvPr>
        </p:nvSpPr>
        <p:spPr/>
        <p:txBody>
          <a:bodyPr vert="horz" lIns="91440" tIns="45720" rIns="91440" bIns="45720" rtlCol="0" anchor="t">
            <a:normAutofit/>
          </a:bodyPr>
          <a:lstStyle/>
          <a:p>
            <a:pPr marL="0" indent="0">
              <a:buNone/>
            </a:pPr>
            <a:r>
              <a:rPr lang="en-US" u="sng" dirty="0">
                <a:solidFill>
                  <a:schemeClr val="tx1"/>
                </a:solidFill>
                <a:effectLst/>
                <a:latin typeface="+mn-lt"/>
                <a:ea typeface="Times New Roman" panose="02020603050405020304" pitchFamily="18" charset="0"/>
                <a:cs typeface="Arial"/>
              </a:rPr>
              <a:t>Step #3:</a:t>
            </a:r>
            <a:r>
              <a:rPr lang="en-US" dirty="0">
                <a:solidFill>
                  <a:schemeClr val="tx1"/>
                </a:solidFill>
                <a:latin typeface="+mn-lt"/>
                <a:ea typeface="Times New Roman" panose="02020603050405020304" pitchFamily="18" charset="0"/>
                <a:cs typeface="Arial"/>
              </a:rPr>
              <a:t> Entitle the invoice based on FY and percentages</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pPr marL="0" marR="0" indent="0">
              <a:spcBef>
                <a:spcPts val="0"/>
              </a:spcBef>
              <a:spcAft>
                <a:spcPts val="0"/>
              </a:spcAft>
              <a:buNone/>
            </a:pPr>
            <a:r>
              <a:rPr lang="en-US" dirty="0">
                <a:solidFill>
                  <a:schemeClr val="tx1"/>
                </a:solidFill>
                <a:effectLst/>
                <a:latin typeface="+mn-lt"/>
                <a:ea typeface="Times New Roman" panose="02020603050405020304" pitchFamily="18" charset="0"/>
                <a:cs typeface="Arial"/>
              </a:rPr>
              <a:t>Example: Boats R Us bills clin 0001 for $2,000.00. </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pPr marL="400050" lvl="1" indent="0">
              <a:spcBef>
                <a:spcPts val="0"/>
              </a:spcBef>
              <a:buNone/>
            </a:pPr>
            <a:r>
              <a:rPr lang="en-US" sz="2400" dirty="0">
                <a:solidFill>
                  <a:schemeClr val="tx1"/>
                </a:solidFill>
                <a:latin typeface="+mn-lt"/>
                <a:ea typeface="Times New Roman" panose="02020603050405020304" pitchFamily="18" charset="0"/>
                <a:cs typeface="Arial"/>
              </a:rPr>
              <a:t>ACRN AB (21) $2,000.00 =     $750.00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AA (22) $2,000.00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$1,000.00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AC (23) $2,000.00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$187.50</a:t>
            </a: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AD (23) $2,000.00 =</a:t>
            </a:r>
            <a:r>
              <a:rPr lang="en-US" sz="2400" u="sng" dirty="0">
                <a:solidFill>
                  <a:schemeClr val="tx1"/>
                </a:solidFill>
                <a:latin typeface="+mn-lt"/>
                <a:ea typeface="Times New Roman" panose="02020603050405020304" pitchFamily="18" charset="0"/>
                <a:cs typeface="Arial"/>
              </a:rPr>
              <a:t>       </a:t>
            </a:r>
            <a:r>
              <a:rPr lang="en-US" sz="2400" u="sng" dirty="0">
                <a:solidFill>
                  <a:schemeClr val="tx1"/>
                </a:solidFill>
                <a:effectLst/>
                <a:latin typeface="+mn-lt"/>
                <a:ea typeface="Times New Roman" panose="02020603050405020304" pitchFamily="18" charset="0"/>
                <a:cs typeface="Arial"/>
              </a:rPr>
              <a:t> $62.50</a:t>
            </a:r>
            <a:r>
              <a:rPr lang="en-US" sz="2400" u="sng" dirty="0">
                <a:solidFill>
                  <a:schemeClr val="tx1"/>
                </a:solidFill>
                <a:latin typeface="+mn-lt"/>
                <a:ea typeface="Times New Roman" panose="02020603050405020304" pitchFamily="18" charset="0"/>
                <a:cs typeface="Arial"/>
              </a:rPr>
              <a:t> </a:t>
            </a:r>
            <a:endParaRPr lang="en-US" sz="2400" u="sng" dirty="0">
              <a:solidFill>
                <a:schemeClr val="tx1"/>
              </a:solidFill>
              <a:effectLst/>
              <a:latin typeface="+mn-lt"/>
              <a:ea typeface="Times New Roman" panose="02020603050405020304" pitchFamily="18" charset="0"/>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Total $2,000.00</a:t>
            </a:r>
          </a:p>
          <a:p>
            <a:pPr marL="0" indent="0">
              <a:buNone/>
            </a:pPr>
            <a:endParaRPr lang="en-US" dirty="0">
              <a:solidFill>
                <a:schemeClr val="tx1"/>
              </a:solidFill>
              <a:effectLst/>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CEE86971-761F-317D-BFFF-0B8CFCBE9F75}"/>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6F7438CD-9D7A-0E57-6287-D731AD1B2095}"/>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189316D2-4ADE-7FAE-B009-CC95A3DE98DE}"/>
              </a:ext>
            </a:extLst>
          </p:cNvPr>
          <p:cNvSpPr>
            <a:spLocks noGrp="1"/>
          </p:cNvSpPr>
          <p:nvPr>
            <p:ph type="sldNum" sz="quarter" idx="12"/>
          </p:nvPr>
        </p:nvSpPr>
        <p:spPr/>
        <p:txBody>
          <a:bodyPr/>
          <a:lstStyle/>
          <a:p>
            <a:fld id="{2C4898AF-1F4D-4737-8FEA-706E03585D5F}" type="slidenum">
              <a:rPr lang="en-US" smtClean="0"/>
              <a:pPr/>
              <a:t>17</a:t>
            </a:fld>
            <a:endParaRPr lang="en-US"/>
          </a:p>
        </p:txBody>
      </p:sp>
    </p:spTree>
    <p:extLst>
      <p:ext uri="{BB962C8B-B14F-4D97-AF65-F5344CB8AC3E}">
        <p14:creationId xmlns:p14="http://schemas.microsoft.com/office/powerpoint/2010/main" val="22403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304800" y="3429000"/>
            <a:ext cx="8534400" cy="381000"/>
          </a:xfrm>
        </p:spPr>
        <p:txBody>
          <a:bodyPr>
            <a:normAutofit fontScale="90000"/>
          </a:bodyPr>
          <a:lstStyle/>
          <a:p>
            <a:pPr algn="ctr"/>
            <a:r>
              <a:rPr lang="en-US">
                <a:latin typeface="Arial"/>
                <a:cs typeface="Arial"/>
              </a:rPr>
              <a:t>Practical Example: Line Item Specific by Fiscal Year – Adding in Incremental Funding</a:t>
            </a:r>
            <a:br>
              <a:rPr lang="en-US">
                <a:latin typeface="Arial"/>
                <a:cs typeface="Arial"/>
              </a:rPr>
            </a:br>
            <a:endParaRPr lang="en-US"/>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18</a:t>
            </a:fld>
            <a:endParaRPr lang="en-US"/>
          </a:p>
        </p:txBody>
      </p:sp>
    </p:spTree>
    <p:extLst>
      <p:ext uri="{BB962C8B-B14F-4D97-AF65-F5344CB8AC3E}">
        <p14:creationId xmlns:p14="http://schemas.microsoft.com/office/powerpoint/2010/main" val="306502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8246-ACC1-426C-6898-C9944471FFCF}"/>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04AEFAA7-CC7C-B453-0F20-E14B588F4543}"/>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tx1"/>
                </a:solidFill>
                <a:latin typeface="+mn-lt"/>
              </a:rPr>
              <a:t>Step #1: Incremental Funding Received</a:t>
            </a:r>
            <a:endParaRPr lang="en-US" dirty="0">
              <a:latin typeface="+mn-lt"/>
            </a:endParaRPr>
          </a:p>
          <a:p>
            <a:pPr marL="0" indent="0">
              <a:buNone/>
            </a:pPr>
            <a:endParaRPr lang="en-US" dirty="0">
              <a:solidFill>
                <a:schemeClr val="tx1"/>
              </a:solidFill>
              <a:latin typeface="+mn-lt"/>
            </a:endParaRPr>
          </a:p>
          <a:p>
            <a:pPr marL="400050" lvl="1" indent="0">
              <a:buNone/>
            </a:pPr>
            <a:r>
              <a:rPr lang="en-US" sz="2400" dirty="0">
                <a:solidFill>
                  <a:schemeClr val="tx1"/>
                </a:solidFill>
                <a:effectLst/>
                <a:latin typeface="+mn-lt"/>
                <a:ea typeface="Times New Roman" panose="02020603050405020304" pitchFamily="18" charset="0"/>
                <a:cs typeface="Arial"/>
              </a:rPr>
              <a:t>CLIN      ACRN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OBL                   ULO</a:t>
            </a:r>
            <a:r>
              <a:rPr lang="en-US" sz="2400" dirty="0">
                <a:solidFill>
                  <a:schemeClr val="tx1"/>
                </a:solidFill>
                <a:latin typeface="+mn-lt"/>
                <a:ea typeface="Times New Roman" panose="02020603050405020304" pitchFamily="18" charset="0"/>
                <a:cs typeface="Arial"/>
              </a:rPr>
              <a:t>         </a:t>
            </a:r>
            <a:endParaRPr lang="en-US" sz="2400" dirty="0">
              <a:solidFill>
                <a:schemeClr val="tx1"/>
              </a:solidFill>
              <a:effectLst/>
              <a:latin typeface="+mn-lt"/>
              <a:ea typeface="Times New Roman" panose="02020603050405020304" pitchFamily="18" charset="0"/>
              <a:cs typeface="Arial"/>
            </a:endParaRPr>
          </a:p>
          <a:p>
            <a:pPr marL="400050" lvl="1" indent="0">
              <a:buNone/>
            </a:pPr>
            <a:r>
              <a:rPr lang="en-US" sz="2400" dirty="0">
                <a:solidFill>
                  <a:schemeClr val="tx1"/>
                </a:solidFill>
                <a:effectLst/>
                <a:latin typeface="+mn-lt"/>
                <a:ea typeface="Times New Roman" panose="02020603050405020304" pitchFamily="18" charset="0"/>
                <a:cs typeface="Arial"/>
              </a:rPr>
              <a:t>0001     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AA       $1,000.00            $0.00</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t>
            </a:r>
          </a:p>
          <a:p>
            <a:pPr marL="400050" lvl="1" indent="0">
              <a:buNone/>
            </a:pPr>
            <a:r>
              <a:rPr lang="en-US" sz="2400" dirty="0">
                <a:solidFill>
                  <a:schemeClr val="tx1"/>
                </a:solidFill>
                <a:effectLst/>
                <a:latin typeface="+mn-lt"/>
                <a:ea typeface="Times New Roman" panose="02020603050405020304" pitchFamily="18" charset="0"/>
                <a:cs typeface="Arial"/>
              </a:rPr>
              <a:t>0001     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AB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$750.00             $0.00</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t>
            </a:r>
          </a:p>
          <a:p>
            <a:pPr marL="400050" lvl="1" indent="0">
              <a:buNone/>
            </a:pPr>
            <a:r>
              <a:rPr lang="en-US" sz="2400" dirty="0">
                <a:solidFill>
                  <a:schemeClr val="tx1"/>
                </a:solidFill>
                <a:effectLst/>
                <a:latin typeface="+mn-lt"/>
                <a:ea typeface="Times New Roman" panose="02020603050405020304" pitchFamily="18" charset="0"/>
                <a:cs typeface="Arial"/>
              </a:rPr>
              <a:t>0001     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AC       $1,500.00         $1,312.50</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t>
            </a:r>
          </a:p>
          <a:p>
            <a:pPr marL="400050" lvl="1" indent="0">
              <a:buNone/>
            </a:pPr>
            <a:r>
              <a:rPr lang="en-US" sz="2400" dirty="0">
                <a:solidFill>
                  <a:schemeClr val="tx1"/>
                </a:solidFill>
                <a:effectLst/>
                <a:highlight>
                  <a:srgbClr val="FFFF00"/>
                </a:highlight>
                <a:latin typeface="+mn-lt"/>
                <a:ea typeface="Times New Roman" panose="02020603050405020304" pitchFamily="18" charset="0"/>
                <a:cs typeface="Arial"/>
              </a:rPr>
              <a:t>0001    </a:t>
            </a:r>
            <a:r>
              <a:rPr lang="en-US" sz="2400" dirty="0">
                <a:solidFill>
                  <a:schemeClr val="tx1"/>
                </a:solidFill>
                <a:highlight>
                  <a:srgbClr val="FFFF00"/>
                </a:highlight>
                <a:latin typeface="+mn-lt"/>
                <a:ea typeface="Times New Roman" panose="02020603050405020304" pitchFamily="18" charset="0"/>
                <a:cs typeface="Arial"/>
              </a:rPr>
              <a:t>   </a:t>
            </a:r>
            <a:r>
              <a:rPr lang="en-US" sz="2400" dirty="0">
                <a:solidFill>
                  <a:schemeClr val="tx1"/>
                </a:solidFill>
                <a:effectLst/>
                <a:highlight>
                  <a:srgbClr val="FFFF00"/>
                </a:highlight>
                <a:latin typeface="+mn-lt"/>
                <a:ea typeface="Times New Roman" panose="02020603050405020304" pitchFamily="18" charset="0"/>
                <a:cs typeface="Arial"/>
              </a:rPr>
              <a:t> AD       $1,000.00           $</a:t>
            </a:r>
            <a:r>
              <a:rPr lang="en-US" sz="2400" dirty="0">
                <a:solidFill>
                  <a:schemeClr val="tx1"/>
                </a:solidFill>
                <a:highlight>
                  <a:srgbClr val="FFFF00"/>
                </a:highlight>
                <a:latin typeface="+mn-lt"/>
                <a:ea typeface="Times New Roman" panose="02020603050405020304" pitchFamily="18" charset="0"/>
                <a:cs typeface="Arial"/>
              </a:rPr>
              <a:t>9</a:t>
            </a:r>
            <a:r>
              <a:rPr lang="en-US" sz="2400" dirty="0">
                <a:solidFill>
                  <a:schemeClr val="tx1"/>
                </a:solidFill>
                <a:effectLst/>
                <a:highlight>
                  <a:srgbClr val="FFFF00"/>
                </a:highlight>
                <a:latin typeface="+mn-lt"/>
                <a:ea typeface="Times New Roman" panose="02020603050405020304" pitchFamily="18" charset="0"/>
                <a:cs typeface="Arial"/>
              </a:rPr>
              <a:t>37.50</a:t>
            </a:r>
            <a:r>
              <a:rPr lang="en-US" sz="2400" dirty="0">
                <a:solidFill>
                  <a:schemeClr val="tx1"/>
                </a:solidFill>
                <a:highlight>
                  <a:srgbClr val="FFFF00"/>
                </a:highlight>
                <a:latin typeface="+mn-lt"/>
                <a:ea typeface="Times New Roman" panose="02020603050405020304" pitchFamily="18" charset="0"/>
                <a:cs typeface="Arial"/>
              </a:rPr>
              <a:t>         </a:t>
            </a:r>
            <a:r>
              <a:rPr lang="en-US" sz="2400" dirty="0">
                <a:solidFill>
                  <a:schemeClr val="tx1"/>
                </a:solidFill>
                <a:effectLst/>
                <a:highlight>
                  <a:srgbClr val="FFFF00"/>
                </a:highlight>
                <a:latin typeface="+mn-lt"/>
                <a:ea typeface="Times New Roman" panose="02020603050405020304" pitchFamily="18" charset="0"/>
                <a:cs typeface="Arial"/>
              </a:rPr>
              <a:t> </a:t>
            </a:r>
          </a:p>
          <a:p>
            <a:pPr marL="400050" lvl="1" indent="0">
              <a:buNone/>
            </a:pPr>
            <a:r>
              <a:rPr lang="en-US" sz="2400" u="sng" dirty="0">
                <a:solidFill>
                  <a:schemeClr val="tx1"/>
                </a:solidFill>
                <a:effectLst/>
                <a:highlight>
                  <a:srgbClr val="FFFF00"/>
                </a:highlight>
                <a:latin typeface="+mn-lt"/>
                <a:ea typeface="Times New Roman" panose="02020603050405020304" pitchFamily="18" charset="0"/>
                <a:cs typeface="Arial"/>
              </a:rPr>
              <a:t>0001     </a:t>
            </a:r>
            <a:r>
              <a:rPr lang="en-US" sz="2400" u="sng" dirty="0">
                <a:solidFill>
                  <a:schemeClr val="tx1"/>
                </a:solidFill>
                <a:highlight>
                  <a:srgbClr val="FFFF00"/>
                </a:highlight>
                <a:latin typeface="+mn-lt"/>
                <a:ea typeface="Times New Roman" panose="02020603050405020304" pitchFamily="18" charset="0"/>
                <a:cs typeface="Arial"/>
              </a:rPr>
              <a:t>  </a:t>
            </a:r>
            <a:r>
              <a:rPr lang="en-US" sz="2400" u="sng" dirty="0">
                <a:solidFill>
                  <a:schemeClr val="tx1"/>
                </a:solidFill>
                <a:effectLst/>
                <a:highlight>
                  <a:srgbClr val="FFFF00"/>
                </a:highlight>
                <a:latin typeface="+mn-lt"/>
                <a:ea typeface="Times New Roman" panose="02020603050405020304" pitchFamily="18" charset="0"/>
                <a:cs typeface="Arial"/>
              </a:rPr>
              <a:t> AE          $500.00            $500.00</a:t>
            </a:r>
            <a:r>
              <a:rPr lang="en-US" sz="2400" u="sng" dirty="0">
                <a:solidFill>
                  <a:schemeClr val="tx1"/>
                </a:solidFill>
                <a:highlight>
                  <a:srgbClr val="FFFF00"/>
                </a:highlight>
                <a:latin typeface="+mn-lt"/>
                <a:ea typeface="Times New Roman" panose="02020603050405020304" pitchFamily="18" charset="0"/>
                <a:cs typeface="Arial"/>
              </a:rPr>
              <a:t> </a:t>
            </a:r>
            <a:endParaRPr lang="en-US" sz="2400" dirty="0">
              <a:solidFill>
                <a:schemeClr val="tx1"/>
              </a:solidFill>
              <a:effectLst/>
              <a:highlight>
                <a:srgbClr val="FFFF00"/>
              </a:highlight>
              <a:latin typeface="+mn-lt"/>
              <a:ea typeface="Times New Roman" panose="02020603050405020304" pitchFamily="18" charset="0"/>
              <a:cs typeface="Arial"/>
            </a:endParaRPr>
          </a:p>
          <a:p>
            <a:pPr marL="400050" lvl="1" indent="0">
              <a:buNone/>
            </a:pPr>
            <a:r>
              <a:rPr lang="en-US" sz="2400" dirty="0">
                <a:solidFill>
                  <a:schemeClr val="tx1"/>
                </a:solidFill>
                <a:effectLst/>
                <a:latin typeface="+mn-lt"/>
                <a:ea typeface="Aptos" panose="020B0004020202020204" pitchFamily="34" charset="0"/>
                <a:cs typeface="Arial"/>
              </a:rPr>
              <a:t>Total                    $4,750.00          $2,750.00</a:t>
            </a:r>
            <a:endParaRPr lang="en-US" sz="2400" dirty="0">
              <a:solidFill>
                <a:schemeClr val="tx1"/>
              </a:solidFill>
              <a:latin typeface="+mn-lt"/>
              <a:cs typeface="Arial"/>
            </a:endParaRPr>
          </a:p>
          <a:p>
            <a:endParaRPr lang="en-US" dirty="0"/>
          </a:p>
        </p:txBody>
      </p:sp>
      <p:sp>
        <p:nvSpPr>
          <p:cNvPr id="4" name="Date Placeholder 3">
            <a:extLst>
              <a:ext uri="{FF2B5EF4-FFF2-40B4-BE49-F238E27FC236}">
                <a16:creationId xmlns:a16="http://schemas.microsoft.com/office/drawing/2014/main" id="{7158971B-8C18-E5FA-2BA1-8FC763CE67A8}"/>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33E5A9E-C211-D148-6863-889BEE9FB825}"/>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69E5F9D6-DEB0-9A33-DF14-E42118F4C657}"/>
              </a:ext>
            </a:extLst>
          </p:cNvPr>
          <p:cNvSpPr>
            <a:spLocks noGrp="1"/>
          </p:cNvSpPr>
          <p:nvPr>
            <p:ph type="sldNum" sz="quarter" idx="12"/>
          </p:nvPr>
        </p:nvSpPr>
        <p:spPr/>
        <p:txBody>
          <a:bodyPr/>
          <a:lstStyle/>
          <a:p>
            <a:fld id="{2C4898AF-1F4D-4737-8FEA-706E03585D5F}" type="slidenum">
              <a:rPr lang="en-US" smtClean="0"/>
              <a:pPr/>
              <a:t>19</a:t>
            </a:fld>
            <a:endParaRPr lang="en-US"/>
          </a:p>
        </p:txBody>
      </p:sp>
    </p:spTree>
    <p:extLst>
      <p:ext uri="{BB962C8B-B14F-4D97-AF65-F5344CB8AC3E}">
        <p14:creationId xmlns:p14="http://schemas.microsoft.com/office/powerpoint/2010/main" val="319514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DFARS Payment Instructions</a:t>
            </a:r>
          </a:p>
        </p:txBody>
      </p:sp>
      <p:sp>
        <p:nvSpPr>
          <p:cNvPr id="3" name="Content Placeholder 2"/>
          <p:cNvSpPr>
            <a:spLocks noGrp="1"/>
          </p:cNvSpPr>
          <p:nvPr>
            <p:ph sz="half" idx="1"/>
          </p:nvPr>
        </p:nvSpPr>
        <p:spPr>
          <a:xfrm>
            <a:off x="304800" y="914400"/>
            <a:ext cx="8001000" cy="5211763"/>
          </a:xfrm>
        </p:spPr>
        <p:txBody>
          <a:bodyPr>
            <a:normAutofit/>
          </a:bodyPr>
          <a:lstStyle/>
          <a:p>
            <a:pPr marL="457200" lvl="1" indent="0">
              <a:buNone/>
            </a:pPr>
            <a:endParaRPr lang="en-US" sz="1600"/>
          </a:p>
          <a:p>
            <a:pPr algn="l" rtl="0"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DFARS clause – PGI 204.7108 applies to contracts and orders that are funded by multiple accounting classification citations</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Include deliverable line items or deliverable subline items (see FAR 4.1005-1) that are funded by multiple accounting classification citations; </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Contain cost-reimbursement or time-and-materials/labor-hour line items; or</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Authorize financing payments</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Cooperative agreements/grants are not required to have a PGI </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404040"/>
                </a:solidFill>
                <a:effectLst/>
                <a:latin typeface="Trebuchet MS" panose="020B0603020202020204" pitchFamily="34" charset="0"/>
              </a:rPr>
              <a:t>MOCAS has the ability to set up PGI clauses to pay systemically</a:t>
            </a:r>
            <a:r>
              <a:rPr lang="en-US" b="0" i="0">
                <a:solidFill>
                  <a:srgbClr val="000000"/>
                </a:solidFill>
                <a:effectLst/>
                <a:latin typeface="Trebuchet MS" panose="020B0603020202020204" pitchFamily="34" charset="0"/>
              </a:rPr>
              <a:t>​</a:t>
            </a:r>
            <a:endParaRPr lang="en-US" b="0" i="0">
              <a:solidFill>
                <a:srgbClr val="000000"/>
              </a:solidFill>
              <a:effectLst/>
              <a:latin typeface="Arial" panose="020B0604020202020204" pitchFamily="34" charset="0"/>
            </a:endParaRPr>
          </a:p>
          <a:p>
            <a:endParaRPr lang="en-US"/>
          </a:p>
        </p:txBody>
      </p:sp>
      <p:sp>
        <p:nvSpPr>
          <p:cNvPr id="5" name="Date Placeholder 4"/>
          <p:cNvSpPr>
            <a:spLocks noGrp="1"/>
          </p:cNvSpPr>
          <p:nvPr>
            <p:ph type="dt" sz="half" idx="10"/>
          </p:nvPr>
        </p:nvSpPr>
        <p:spPr/>
        <p:txBody>
          <a:bodyPr/>
          <a:lstStyle/>
          <a:p>
            <a:fld id="{D5D99D9B-692E-4182-9706-ADA69E357B33}" type="datetime1">
              <a:rPr lang="en-US" smtClean="0">
                <a:solidFill>
                  <a:prstClr val="white"/>
                </a:solidFill>
              </a:rPr>
              <a:t>10/4/2024</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115140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6323-93DD-E3CB-6AF9-FCCB4021CBD6}"/>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F7B9F7F5-B35E-7128-9B52-3F6118AA5F4D}"/>
              </a:ext>
            </a:extLst>
          </p:cNvPr>
          <p:cNvSpPr>
            <a:spLocks noGrp="1"/>
          </p:cNvSpPr>
          <p:nvPr>
            <p:ph idx="1"/>
          </p:nvPr>
        </p:nvSpPr>
        <p:spPr/>
        <p:txBody>
          <a:bodyPr vert="horz" lIns="91440" tIns="45720" rIns="91440" bIns="45720" rtlCol="0" anchor="t">
            <a:normAutofit/>
          </a:bodyPr>
          <a:lstStyle/>
          <a:p>
            <a:pPr marL="0" marR="0" indent="0">
              <a:spcAft>
                <a:spcPts val="0"/>
              </a:spcAft>
              <a:buNone/>
            </a:pPr>
            <a:r>
              <a:rPr lang="en-US" dirty="0">
                <a:solidFill>
                  <a:schemeClr val="tx1"/>
                </a:solidFill>
                <a:effectLst/>
                <a:latin typeface="+mn-lt"/>
                <a:ea typeface="Times New Roman" panose="02020603050405020304" pitchFamily="18" charset="0"/>
                <a:cs typeface="Arial"/>
              </a:rPr>
              <a:t>Step #2: New order/percentage calculation:</a:t>
            </a:r>
          </a:p>
          <a:p>
            <a:pPr marL="0" marR="0" indent="0">
              <a:spcAft>
                <a:spcPts val="0"/>
              </a:spcAft>
              <a:buNone/>
            </a:pPr>
            <a:endParaRPr lang="en-US" dirty="0">
              <a:solidFill>
                <a:schemeClr val="tx1"/>
              </a:solidFill>
              <a:effectLst/>
              <a:latin typeface="+mn-lt"/>
              <a:ea typeface="Times New Roman" panose="02020603050405020304" pitchFamily="18" charset="0"/>
            </a:endParaRPr>
          </a:p>
          <a:p>
            <a:pPr marL="461645" lvl="2" indent="0">
              <a:buNone/>
            </a:pPr>
            <a:r>
              <a:rPr lang="en-US" sz="2400" dirty="0">
                <a:effectLst/>
                <a:latin typeface="+mn-lt"/>
                <a:ea typeface="Times New Roman" panose="02020603050405020304" pitchFamily="18" charset="0"/>
                <a:cs typeface="Arial"/>
              </a:rPr>
              <a:t>CLIN    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YEAR</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ORDER/%</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strike="sngStrike" dirty="0">
                <a:solidFill>
                  <a:srgbClr val="FF0000"/>
                </a:solidFill>
                <a:effectLst/>
                <a:latin typeface="+mn-lt"/>
                <a:ea typeface="Times New Roman" panose="02020603050405020304" pitchFamily="18" charset="0"/>
                <a:cs typeface="Arial"/>
              </a:rPr>
              <a:t>0001      AA      $1,000.00</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$0.00	</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22</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X</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a:t>
            </a:r>
          </a:p>
          <a:p>
            <a:pPr marL="461645" lvl="2" indent="0">
              <a:buNone/>
            </a:pPr>
            <a:r>
              <a:rPr lang="en-US" sz="2400" strike="sngStrike" dirty="0">
                <a:solidFill>
                  <a:srgbClr val="FF0000"/>
                </a:solidFill>
                <a:effectLst/>
                <a:latin typeface="+mn-lt"/>
                <a:ea typeface="Times New Roman" panose="02020603050405020304" pitchFamily="18" charset="0"/>
                <a:cs typeface="Arial"/>
              </a:rPr>
              <a:t>0001      AB       </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$750.00</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$0.00</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21	</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X</a:t>
            </a:r>
            <a:r>
              <a:rPr lang="en-US" sz="2400" strike="sngStrike" dirty="0">
                <a:solidFill>
                  <a:srgbClr val="FF0000"/>
                </a:solidFill>
                <a:latin typeface="+mn-lt"/>
                <a:ea typeface="Times New Roman" panose="02020603050405020304" pitchFamily="18" charset="0"/>
                <a:cs typeface="Arial"/>
              </a:rPr>
              <a:t>        </a:t>
            </a:r>
            <a:endParaRPr lang="en-US" sz="2400" strike="sngStrike" dirty="0">
              <a:solidFill>
                <a:srgbClr val="FF0000"/>
              </a:solidFill>
              <a:effectLst/>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0001      AC      $1,500.00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$1,312.50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23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1/58.3%</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a:t>
            </a:r>
          </a:p>
          <a:p>
            <a:pPr marL="461645" lvl="2" indent="0">
              <a:buNone/>
            </a:pPr>
            <a:r>
              <a:rPr lang="en-US" sz="2400" dirty="0">
                <a:latin typeface="+mn-lt"/>
                <a:ea typeface="Times New Roman" panose="02020603050405020304" pitchFamily="18" charset="0"/>
                <a:cs typeface="Arial"/>
              </a:rPr>
              <a:t>0001      AD      $1,000.00     $937.50     23        1/41.7%                </a:t>
            </a:r>
            <a:endParaRPr lang="en-US" sz="2400" dirty="0">
              <a:latin typeface="+mn-lt"/>
              <a:ea typeface="Times New Roman" panose="02020603050405020304" pitchFamily="18" charset="0"/>
            </a:endParaRPr>
          </a:p>
          <a:p>
            <a:pPr marL="461645" lvl="2" indent="0">
              <a:buNone/>
            </a:pPr>
            <a:r>
              <a:rPr lang="en-US" sz="2400" u="sng" dirty="0">
                <a:effectLst/>
                <a:latin typeface="+mn-lt"/>
                <a:ea typeface="Times New Roman" panose="02020603050405020304" pitchFamily="18" charset="0"/>
                <a:cs typeface="Arial"/>
              </a:rPr>
              <a:t>0001   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AE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24</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2</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t>
            </a:r>
          </a:p>
          <a:p>
            <a:pPr marL="461645" lvl="2" indent="0">
              <a:buNone/>
            </a:pPr>
            <a:r>
              <a:rPr lang="en-US" sz="2400" dirty="0">
                <a:effectLst/>
                <a:latin typeface="+mn-lt"/>
                <a:ea typeface="Aptos" panose="020B0004020202020204" pitchFamily="34" charset="0"/>
                <a:cs typeface="Arial"/>
              </a:rPr>
              <a:t>Total                </a:t>
            </a:r>
            <a:r>
              <a:rPr lang="en-US" sz="2400" dirty="0">
                <a:latin typeface="+mn-lt"/>
                <a:ea typeface="Aptos" panose="020B0004020202020204" pitchFamily="34" charset="0"/>
                <a:cs typeface="Arial"/>
              </a:rPr>
              <a:t> </a:t>
            </a:r>
            <a:r>
              <a:rPr lang="en-US" sz="2400" dirty="0">
                <a:effectLst/>
                <a:latin typeface="+mn-lt"/>
                <a:ea typeface="Aptos" panose="020B0004020202020204" pitchFamily="34" charset="0"/>
                <a:cs typeface="Arial"/>
              </a:rPr>
              <a:t> $4,750.00   $2,750.00</a:t>
            </a:r>
            <a:endParaRPr lang="en-US" sz="2400" dirty="0">
              <a:latin typeface="+mn-lt"/>
              <a:cs typeface="Arial"/>
            </a:endParaRPr>
          </a:p>
          <a:p>
            <a:endParaRPr lang="en-US" dirty="0"/>
          </a:p>
        </p:txBody>
      </p:sp>
      <p:sp>
        <p:nvSpPr>
          <p:cNvPr id="4" name="Date Placeholder 3">
            <a:extLst>
              <a:ext uri="{FF2B5EF4-FFF2-40B4-BE49-F238E27FC236}">
                <a16:creationId xmlns:a16="http://schemas.microsoft.com/office/drawing/2014/main" id="{A7D5085E-95AF-13E8-620B-E7981375EDA3}"/>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F24C8314-70B1-102C-B140-E815DD68C07E}"/>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FF39D559-9D02-6C98-252F-F4FFFAA99623}"/>
              </a:ext>
            </a:extLst>
          </p:cNvPr>
          <p:cNvSpPr>
            <a:spLocks noGrp="1"/>
          </p:cNvSpPr>
          <p:nvPr>
            <p:ph type="sldNum" sz="quarter" idx="12"/>
          </p:nvPr>
        </p:nvSpPr>
        <p:spPr/>
        <p:txBody>
          <a:bodyPr/>
          <a:lstStyle/>
          <a:p>
            <a:fld id="{2C4898AF-1F4D-4737-8FEA-706E03585D5F}" type="slidenum">
              <a:rPr lang="en-US" smtClean="0"/>
              <a:pPr/>
              <a:t>20</a:t>
            </a:fld>
            <a:endParaRPr lang="en-US"/>
          </a:p>
        </p:txBody>
      </p:sp>
    </p:spTree>
    <p:extLst>
      <p:ext uri="{BB962C8B-B14F-4D97-AF65-F5344CB8AC3E}">
        <p14:creationId xmlns:p14="http://schemas.microsoft.com/office/powerpoint/2010/main" val="293634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9F3A-0786-B4C5-91B7-9E3FA55472B6}"/>
              </a:ext>
            </a:extLst>
          </p:cNvPr>
          <p:cNvSpPr>
            <a:spLocks noGrp="1"/>
          </p:cNvSpPr>
          <p:nvPr>
            <p:ph type="title"/>
          </p:nvPr>
        </p:nvSpPr>
        <p:spPr/>
        <p:txBody>
          <a:bodyPr>
            <a:normAutofit fontScale="90000"/>
          </a:bodyPr>
          <a:lstStyle/>
          <a:p>
            <a:r>
              <a:rPr lang="en-US" sz="2400" i="0" u="none" strike="noStrike" dirty="0">
                <a:solidFill>
                  <a:schemeClr val="tx2">
                    <a:lumMod val="75000"/>
                  </a:schemeClr>
                </a:solidFill>
                <a:effectLst/>
              </a:rPr>
              <a:t>Scenario 2: Line Item Specific by Fiscal Year</a:t>
            </a:r>
            <a:endParaRPr lang="en-US" dirty="0"/>
          </a:p>
        </p:txBody>
      </p:sp>
      <p:sp>
        <p:nvSpPr>
          <p:cNvPr id="3" name="Content Placeholder 2">
            <a:extLst>
              <a:ext uri="{FF2B5EF4-FFF2-40B4-BE49-F238E27FC236}">
                <a16:creationId xmlns:a16="http://schemas.microsoft.com/office/drawing/2014/main" id="{B85E4CBB-2D2F-6A22-940A-01C3FA74166F}"/>
              </a:ext>
            </a:extLst>
          </p:cNvPr>
          <p:cNvSpPr>
            <a:spLocks noGrp="1"/>
          </p:cNvSpPr>
          <p:nvPr>
            <p:ph idx="1"/>
          </p:nvPr>
        </p:nvSpPr>
        <p:spPr/>
        <p:txBody>
          <a:bodyPr vert="horz" lIns="91440" tIns="45720" rIns="91440" bIns="45720" rtlCol="0" anchor="t">
            <a:normAutofit/>
          </a:bodyPr>
          <a:lstStyle/>
          <a:p>
            <a:pPr marL="0" marR="0" indent="0">
              <a:spcAft>
                <a:spcPts val="0"/>
              </a:spcAft>
              <a:buNone/>
            </a:pPr>
            <a:r>
              <a:rPr lang="en-US" dirty="0">
                <a:solidFill>
                  <a:schemeClr val="tx1"/>
                </a:solidFill>
                <a:latin typeface="+mn-lt"/>
                <a:ea typeface="Times New Roman" panose="02020603050405020304" pitchFamily="18" charset="0"/>
              </a:rPr>
              <a:t>Step #3: Determine ACRN distribution for invoice.</a:t>
            </a:r>
          </a:p>
          <a:p>
            <a:pPr marL="0" marR="0" indent="0">
              <a:spcAft>
                <a:spcPts val="0"/>
              </a:spcAft>
              <a:buNone/>
            </a:pPr>
            <a:endParaRPr lang="en-US" dirty="0">
              <a:solidFill>
                <a:schemeClr val="tx1"/>
              </a:solidFill>
              <a:latin typeface="+mn-lt"/>
              <a:ea typeface="Times New Roman" panose="02020603050405020304" pitchFamily="18" charset="0"/>
            </a:endParaRPr>
          </a:p>
          <a:p>
            <a:pPr marL="0" marR="0" indent="0">
              <a:spcAft>
                <a:spcPts val="0"/>
              </a:spcAft>
              <a:buNone/>
            </a:pPr>
            <a:r>
              <a:rPr lang="en-US" dirty="0">
                <a:solidFill>
                  <a:schemeClr val="tx1"/>
                </a:solidFill>
                <a:latin typeface="+mn-lt"/>
                <a:ea typeface="Times New Roman" panose="02020603050405020304" pitchFamily="18" charset="0"/>
              </a:rPr>
              <a:t>Example: Boats R Us bills clin 0001 for 2,500.00. </a:t>
            </a:r>
          </a:p>
          <a:p>
            <a:pPr marL="0" marR="0" indent="0">
              <a:spcAft>
                <a:spcPts val="0"/>
              </a:spcAft>
              <a:buNone/>
            </a:pPr>
            <a:endParaRPr lang="en-US" dirty="0">
              <a:solidFill>
                <a:schemeClr val="tx1"/>
              </a:solidFill>
              <a:effectLst/>
              <a:latin typeface="+mn-lt"/>
              <a:ea typeface="Times New Roman" panose="02020603050405020304" pitchFamily="18" charset="0"/>
            </a:endParaRPr>
          </a:p>
          <a:p>
            <a:pPr marL="400050" lvl="1" indent="0">
              <a:spcBef>
                <a:spcPts val="0"/>
              </a:spcBef>
              <a:buNone/>
            </a:pPr>
            <a:r>
              <a:rPr lang="en-US" sz="2400" strike="sngStrike" dirty="0">
                <a:solidFill>
                  <a:srgbClr val="FF0000"/>
                </a:solidFill>
                <a:effectLst/>
                <a:latin typeface="+mn-lt"/>
                <a:ea typeface="Times New Roman" panose="02020603050405020304" pitchFamily="18" charset="0"/>
                <a:cs typeface="Arial"/>
              </a:rPr>
              <a:t>ACRN AA = $0.00</a:t>
            </a:r>
          </a:p>
          <a:p>
            <a:pPr marL="400050" lvl="1" indent="0">
              <a:spcBef>
                <a:spcPts val="0"/>
              </a:spcBef>
              <a:buNone/>
            </a:pPr>
            <a:r>
              <a:rPr lang="en-US" sz="2400" strike="sngStrike" dirty="0">
                <a:solidFill>
                  <a:srgbClr val="FF0000"/>
                </a:solidFill>
                <a:effectLst/>
                <a:latin typeface="+mn-lt"/>
                <a:ea typeface="Times New Roman" panose="02020603050405020304" pitchFamily="18" charset="0"/>
                <a:cs typeface="Arial"/>
              </a:rPr>
              <a:t>ACRN AB = $0.00</a:t>
            </a:r>
          </a:p>
          <a:p>
            <a:pPr marL="400050" lvl="1" indent="0">
              <a:spcBef>
                <a:spcPts val="0"/>
              </a:spcBef>
              <a:buNone/>
            </a:pPr>
            <a:r>
              <a:rPr lang="en-US" sz="2400" dirty="0">
                <a:solidFill>
                  <a:schemeClr val="tx1"/>
                </a:solidFill>
                <a:effectLst/>
                <a:latin typeface="+mn-lt"/>
                <a:ea typeface="Times New Roman" panose="02020603050405020304" pitchFamily="18" charset="0"/>
              </a:rPr>
              <a:t>ACRN AC = $1,312.50</a:t>
            </a:r>
          </a:p>
          <a:p>
            <a:pPr marL="400050" lvl="1" indent="0">
              <a:spcBef>
                <a:spcPts val="0"/>
              </a:spcBef>
              <a:buNone/>
            </a:pPr>
            <a:r>
              <a:rPr lang="en-US" sz="2400" dirty="0">
                <a:solidFill>
                  <a:schemeClr val="tx1"/>
                </a:solidFill>
                <a:effectLst/>
                <a:latin typeface="+mn-lt"/>
                <a:ea typeface="Times New Roman" panose="02020603050405020304" pitchFamily="18" charset="0"/>
              </a:rPr>
              <a:t>ACRN AD = $937.50</a:t>
            </a: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AE = $250.00</a:t>
            </a:r>
          </a:p>
          <a:p>
            <a:pPr marL="400050" lvl="1" indent="0">
              <a:spcBef>
                <a:spcPts val="0"/>
              </a:spcBef>
              <a:buNone/>
            </a:pPr>
            <a:r>
              <a:rPr lang="en-US" sz="2400" dirty="0">
                <a:solidFill>
                  <a:schemeClr val="tx1"/>
                </a:solidFill>
                <a:latin typeface="+mn-lt"/>
                <a:ea typeface="Times New Roman" panose="02020603050405020304" pitchFamily="18" charset="0"/>
              </a:rPr>
              <a:t>       Total = $2,500.00   </a:t>
            </a:r>
            <a:endParaRPr lang="en-US" sz="2400" dirty="0">
              <a:solidFill>
                <a:schemeClr val="tx1"/>
              </a:solidFill>
              <a:effectLst/>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45A8139-B9D8-1340-4162-2E2BF66BC5C2}"/>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E2DF53C-6C61-BB18-E015-A8A67DBEE746}"/>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7D203009-6444-E893-0925-363482E47CF0}"/>
              </a:ext>
            </a:extLst>
          </p:cNvPr>
          <p:cNvSpPr>
            <a:spLocks noGrp="1"/>
          </p:cNvSpPr>
          <p:nvPr>
            <p:ph type="sldNum" sz="quarter" idx="12"/>
          </p:nvPr>
        </p:nvSpPr>
        <p:spPr/>
        <p:txBody>
          <a:bodyPr/>
          <a:lstStyle/>
          <a:p>
            <a:fld id="{2C4898AF-1F4D-4737-8FEA-706E03585D5F}" type="slidenum">
              <a:rPr lang="en-US" smtClean="0"/>
              <a:pPr/>
              <a:t>21</a:t>
            </a:fld>
            <a:endParaRPr lang="en-US"/>
          </a:p>
        </p:txBody>
      </p:sp>
    </p:spTree>
    <p:extLst>
      <p:ext uri="{BB962C8B-B14F-4D97-AF65-F5344CB8AC3E}">
        <p14:creationId xmlns:p14="http://schemas.microsoft.com/office/powerpoint/2010/main" val="357944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3131-4B40-A504-E15F-F3922262F225}"/>
              </a:ext>
            </a:extLst>
          </p:cNvPr>
          <p:cNvSpPr>
            <a:spLocks noGrp="1"/>
          </p:cNvSpPr>
          <p:nvPr>
            <p:ph type="title"/>
          </p:nvPr>
        </p:nvSpPr>
        <p:spPr/>
        <p:txBody>
          <a:bodyPr>
            <a:normAutofit fontScale="90000"/>
          </a:bodyPr>
          <a:lstStyle/>
          <a:p>
            <a:r>
              <a:rPr lang="en-US" sz="2400" i="0" u="none" strike="noStrike">
                <a:solidFill>
                  <a:schemeClr val="tx2"/>
                </a:solidFill>
                <a:effectLst/>
                <a:latin typeface="Arial"/>
                <a:cs typeface="Arial"/>
              </a:rPr>
              <a:t>Scenario 3: </a:t>
            </a:r>
            <a:r>
              <a:rPr lang="en-US">
                <a:solidFill>
                  <a:schemeClr val="tx2"/>
                </a:solidFill>
                <a:latin typeface="Arial"/>
                <a:cs typeface="Arial"/>
              </a:rPr>
              <a:t>Contract-Wide Proration </a:t>
            </a:r>
            <a:endParaRPr lang="en-US" dirty="0">
              <a:solidFill>
                <a:schemeClr val="tx2"/>
              </a:solidFill>
            </a:endParaRPr>
          </a:p>
        </p:txBody>
      </p:sp>
      <p:sp>
        <p:nvSpPr>
          <p:cNvPr id="3" name="Content Placeholder 2">
            <a:extLst>
              <a:ext uri="{FF2B5EF4-FFF2-40B4-BE49-F238E27FC236}">
                <a16:creationId xmlns:a16="http://schemas.microsoft.com/office/drawing/2014/main" id="{3DCEE50C-1B55-7199-7258-2D6F6FC8F414}"/>
              </a:ext>
            </a:extLst>
          </p:cNvPr>
          <p:cNvSpPr>
            <a:spLocks noGrp="1"/>
          </p:cNvSpPr>
          <p:nvPr>
            <p:ph idx="1"/>
          </p:nvPr>
        </p:nvSpPr>
        <p:spPr/>
        <p:txBody>
          <a:bodyPr>
            <a:normAutofit lnSpcReduction="10000"/>
          </a:bodyPr>
          <a:lstStyle/>
          <a:p>
            <a:pPr>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Contract-wide proration. Funds shall be allocated in the same proportion as the amount of funding currently unliquidated for each ACRN. Progress Payments are considered contract level financing, and the “contract price” shall reflect </a:t>
            </a:r>
            <a:r>
              <a:rPr lang="en-US" sz="2400" b="0" i="0" u="sng" strike="noStrike" dirty="0">
                <a:solidFill>
                  <a:srgbClr val="000000"/>
                </a:solidFill>
                <a:effectLst/>
                <a:latin typeface="Calibri" panose="020F0502020204030204" pitchFamily="34" charset="0"/>
              </a:rPr>
              <a:t>the fixed price portion of the contract per FAR 32.501-3. </a:t>
            </a:r>
            <a:r>
              <a:rPr lang="en-US" sz="2400" b="1" i="0" u="sng" strike="noStrike" dirty="0">
                <a:solidFill>
                  <a:srgbClr val="000000"/>
                </a:solidFill>
                <a:effectLst/>
                <a:latin typeface="Calibri" panose="020F0502020204030204" pitchFamily="34" charset="0"/>
              </a:rPr>
              <a:t> </a:t>
            </a:r>
            <a:endParaRPr lang="en-US" sz="2400" b="0" i="0" u="none" strike="noStrike" dirty="0">
              <a:solidFill>
                <a:srgbClr val="000000"/>
              </a:solidFill>
              <a:effectLst/>
              <a:latin typeface="Calibri" panose="020F0502020204030204" pitchFamily="34" charset="0"/>
            </a:endParaRPr>
          </a:p>
          <a:p>
            <a:pPr>
              <a:buFont typeface="Arial" panose="020B0604020202020204" pitchFamily="34" charset="0"/>
              <a:buChar char="•"/>
            </a:pPr>
            <a:endParaRPr lang="en-US" dirty="0"/>
          </a:p>
          <a:p>
            <a:pPr>
              <a:buFont typeface="Arial" panose="020B0604020202020204" pitchFamily="34" charset="0"/>
              <a:buChar char="•"/>
            </a:pPr>
            <a:r>
              <a:rPr lang="en-US" dirty="0">
                <a:solidFill>
                  <a:srgbClr val="000000"/>
                </a:solidFill>
                <a:latin typeface="Calibri" panose="020F0502020204030204" pitchFamily="34" charset="0"/>
              </a:rPr>
              <a:t>If we receive a US progress payment</a:t>
            </a:r>
            <a:r>
              <a:rPr lang="en-US" sz="2400" b="0" i="0" u="none" strike="noStrike" dirty="0">
                <a:solidFill>
                  <a:srgbClr val="000000"/>
                </a:solidFill>
                <a:effectLst/>
                <a:latin typeface="Calibri" panose="020F0502020204030204" pitchFamily="34" charset="0"/>
              </a:rPr>
              <a:t>, we will entitle using a portion of each firm fixed price (FFP) </a:t>
            </a:r>
            <a:r>
              <a:rPr lang="en-US" dirty="0">
                <a:solidFill>
                  <a:srgbClr val="000000"/>
                </a:solidFill>
                <a:latin typeface="Calibri" panose="020F0502020204030204" pitchFamily="34" charset="0"/>
              </a:rPr>
              <a:t>ACRN involved.  (Can also include FPIF, etc.)</a:t>
            </a:r>
          </a:p>
          <a:p>
            <a:pPr>
              <a:buFont typeface="Arial" panose="020B0604020202020204" pitchFamily="34" charset="0"/>
              <a:buChar char="•"/>
            </a:pPr>
            <a:endParaRPr lang="en-US" sz="24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dirty="0">
                <a:solidFill>
                  <a:srgbClr val="000000"/>
                </a:solidFill>
                <a:latin typeface="Calibri" panose="020F0502020204030204" pitchFamily="34" charset="0"/>
              </a:rPr>
              <a:t>AF Base X, Base Y and Base Z all order planes from Planes R Us Co., a small contractor with a 90% rate.  Planes R Us needs money up front to begin work.  They bill a US progress payment, we entitle using a portion of each FFP ACRN involved.  </a:t>
            </a:r>
            <a:endParaRPr lang="en-US" dirty="0"/>
          </a:p>
        </p:txBody>
      </p:sp>
      <p:sp>
        <p:nvSpPr>
          <p:cNvPr id="4" name="Date Placeholder 3">
            <a:extLst>
              <a:ext uri="{FF2B5EF4-FFF2-40B4-BE49-F238E27FC236}">
                <a16:creationId xmlns:a16="http://schemas.microsoft.com/office/drawing/2014/main" id="{13856089-E31C-F12B-1AD5-509553CD9616}"/>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069CAFDE-83A7-063A-8DD4-F2E583DF6011}"/>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A4278E3E-A787-0784-4E9E-FC7A1069292D}"/>
              </a:ext>
            </a:extLst>
          </p:cNvPr>
          <p:cNvSpPr>
            <a:spLocks noGrp="1"/>
          </p:cNvSpPr>
          <p:nvPr>
            <p:ph type="sldNum" sz="quarter" idx="12"/>
          </p:nvPr>
        </p:nvSpPr>
        <p:spPr/>
        <p:txBody>
          <a:bodyPr/>
          <a:lstStyle/>
          <a:p>
            <a:fld id="{2C4898AF-1F4D-4737-8FEA-706E03585D5F}" type="slidenum">
              <a:rPr lang="en-US" smtClean="0"/>
              <a:pPr/>
              <a:t>22</a:t>
            </a:fld>
            <a:endParaRPr lang="en-US"/>
          </a:p>
        </p:txBody>
      </p:sp>
    </p:spTree>
    <p:extLst>
      <p:ext uri="{BB962C8B-B14F-4D97-AF65-F5344CB8AC3E}">
        <p14:creationId xmlns:p14="http://schemas.microsoft.com/office/powerpoint/2010/main" val="38702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304800" y="3238500"/>
            <a:ext cx="8534400" cy="381000"/>
          </a:xfrm>
        </p:spPr>
        <p:txBody>
          <a:bodyPr>
            <a:normAutofit fontScale="90000"/>
          </a:bodyPr>
          <a:lstStyle/>
          <a:p>
            <a:pPr algn="ctr"/>
            <a:r>
              <a:rPr lang="en-US" dirty="0">
                <a:latin typeface="Arial"/>
                <a:cs typeface="Arial"/>
              </a:rPr>
              <a:t>Practical Example: Contract-Wide Proration </a:t>
            </a:r>
            <a:br>
              <a:rPr lang="en-US" dirty="0">
                <a:latin typeface="Arial"/>
                <a:cs typeface="Arial"/>
              </a:rPr>
            </a:br>
            <a:r>
              <a:rPr lang="en-US" dirty="0">
                <a:latin typeface="Arial"/>
                <a:cs typeface="Arial"/>
              </a:rPr>
              <a:t>(U.S. Progress Payments)</a:t>
            </a:r>
            <a:endParaRPr lang="en-US" dirty="0"/>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23</a:t>
            </a:fld>
            <a:endParaRPr lang="en-US"/>
          </a:p>
        </p:txBody>
      </p:sp>
    </p:spTree>
    <p:extLst>
      <p:ext uri="{BB962C8B-B14F-4D97-AF65-F5344CB8AC3E}">
        <p14:creationId xmlns:p14="http://schemas.microsoft.com/office/powerpoint/2010/main" val="1984600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F91-0CEE-3146-4D1C-B316C0B9B1EF}"/>
              </a:ext>
            </a:extLst>
          </p:cNvPr>
          <p:cNvSpPr>
            <a:spLocks noGrp="1"/>
          </p:cNvSpPr>
          <p:nvPr>
            <p:ph type="title"/>
          </p:nvPr>
        </p:nvSpPr>
        <p:spPr/>
        <p:txBody>
          <a:bodyPr>
            <a:normAutofit fontScale="90000"/>
          </a:bodyPr>
          <a:lstStyle/>
          <a:p>
            <a:r>
              <a:rPr lang="en-US" sz="2400" i="0" u="none" strike="noStrike">
                <a:solidFill>
                  <a:schemeClr val="tx2"/>
                </a:solidFill>
                <a:effectLst/>
                <a:latin typeface="Arial"/>
                <a:cs typeface="Arial"/>
              </a:rPr>
              <a:t>Scenario 3: </a:t>
            </a:r>
            <a:r>
              <a:rPr lang="en-US">
                <a:solidFill>
                  <a:schemeClr val="tx2"/>
                </a:solidFill>
                <a:latin typeface="Arial"/>
                <a:cs typeface="Arial"/>
              </a:rPr>
              <a:t>Contract-Wide Proration</a:t>
            </a:r>
            <a:r>
              <a:rPr lang="en-US" sz="2400" i="0" u="none" strike="noStrike">
                <a:solidFill>
                  <a:schemeClr val="tx2"/>
                </a:solidFill>
                <a:effectLst/>
                <a:latin typeface="Arial"/>
                <a:cs typeface="Arial"/>
              </a:rPr>
              <a:t> </a:t>
            </a:r>
            <a:r>
              <a:rPr lang="en-US">
                <a:solidFill>
                  <a:schemeClr val="tx2"/>
                </a:solidFill>
                <a:latin typeface="Arial"/>
                <a:cs typeface="Arial"/>
              </a:rPr>
              <a:t> </a:t>
            </a:r>
            <a:endParaRPr lang="en-US">
              <a:solidFill>
                <a:schemeClr val="tx2"/>
              </a:solidFill>
            </a:endParaRPr>
          </a:p>
        </p:txBody>
      </p:sp>
      <p:sp>
        <p:nvSpPr>
          <p:cNvPr id="3" name="Content Placeholder 2">
            <a:extLst>
              <a:ext uri="{FF2B5EF4-FFF2-40B4-BE49-F238E27FC236}">
                <a16:creationId xmlns:a16="http://schemas.microsoft.com/office/drawing/2014/main" id="{55C6C485-85B9-020D-C3CF-F03A07B17EC3}"/>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000000"/>
                </a:solidFill>
                <a:latin typeface="+mn-lt"/>
                <a:cs typeface="Arial"/>
              </a:rPr>
              <a:t> </a:t>
            </a:r>
            <a:r>
              <a:rPr lang="en-US" u="sng" dirty="0">
                <a:solidFill>
                  <a:schemeClr val="tx1"/>
                </a:solidFill>
                <a:latin typeface="+mn-lt"/>
                <a:ea typeface="Times New Roman" panose="02020603050405020304" pitchFamily="18" charset="0"/>
                <a:cs typeface="Calibri"/>
              </a:rPr>
              <a:t>Step #1:</a:t>
            </a:r>
            <a:r>
              <a:rPr lang="en-US" dirty="0">
                <a:effectLst/>
                <a:latin typeface="+mn-lt"/>
                <a:ea typeface="Times New Roman" panose="02020603050405020304" pitchFamily="18" charset="0"/>
                <a:cs typeface="Arial"/>
              </a:rPr>
              <a:t> </a:t>
            </a:r>
            <a:r>
              <a:rPr lang="en-US" dirty="0">
                <a:solidFill>
                  <a:schemeClr val="tx1"/>
                </a:solidFill>
                <a:effectLst/>
                <a:latin typeface="+mn-lt"/>
                <a:ea typeface="Times New Roman" panose="02020603050405020304" pitchFamily="18" charset="0"/>
                <a:cs typeface="Arial"/>
              </a:rPr>
              <a:t>Find the current obligated amounts for each FFP ACRN.</a:t>
            </a:r>
          </a:p>
          <a:p>
            <a:pPr marL="461645" lvl="2" indent="0">
              <a:buNone/>
            </a:pPr>
            <a:endParaRPr lang="en-US" sz="2400" dirty="0">
              <a:effectLst/>
              <a:latin typeface="+mn-lt"/>
              <a:ea typeface="Times New Roman" panose="02020603050405020304" pitchFamily="18" charset="0"/>
            </a:endParaRPr>
          </a:p>
          <a:p>
            <a:pPr marL="461645" lvl="2" indent="0">
              <a:buNone/>
            </a:pPr>
            <a:r>
              <a:rPr lang="en-US" sz="2400" dirty="0">
                <a:effectLst/>
                <a:latin typeface="+mn-lt"/>
                <a:ea typeface="Times New Roman" panose="02020603050405020304" pitchFamily="18" charset="0"/>
                <a:cs typeface="Arial"/>
              </a:rPr>
              <a:t>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            YEAR</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FFP</a:t>
            </a:r>
          </a:p>
          <a:p>
            <a:pPr marL="461645" lvl="2" indent="0">
              <a:buNone/>
            </a:pPr>
            <a:r>
              <a:rPr lang="en-US" sz="2400" dirty="0">
                <a:effectLst/>
                <a:latin typeface="+mn-lt"/>
                <a:ea typeface="Times New Roman" panose="02020603050405020304" pitchFamily="18" charset="0"/>
                <a:cs typeface="Arial"/>
              </a:rPr>
              <a:t>   AA      $100,000.00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100,000.00      22</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a:t>
            </a:r>
          </a:p>
          <a:p>
            <a:pPr marL="461645" lvl="2" indent="0">
              <a:buNone/>
            </a:pPr>
            <a:r>
              <a:rPr lang="en-US" sz="2400" dirty="0">
                <a:effectLst/>
                <a:latin typeface="+mn-lt"/>
                <a:ea typeface="Times New Roman" panose="02020603050405020304" pitchFamily="18" charset="0"/>
                <a:cs typeface="Arial"/>
              </a:rPr>
              <a:t>   AB        $75,000.00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$75,000.00       21</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dirty="0">
                <a:solidFill>
                  <a:srgbClr val="FF0000"/>
                </a:solidFill>
                <a:effectLst/>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AC      $150,000.00</a:t>
            </a:r>
            <a:r>
              <a:rPr lang="en-US" sz="2400" strike="sngStrike" dirty="0">
                <a:solidFill>
                  <a:srgbClr val="FF0000"/>
                </a:solidFill>
                <a:latin typeface="+mn-lt"/>
                <a:ea typeface="Times New Roman" panose="02020603050405020304" pitchFamily="18" charset="0"/>
                <a:cs typeface="Arial"/>
              </a:rPr>
              <a:t>      $150,000.00      </a:t>
            </a:r>
            <a:r>
              <a:rPr lang="en-US" sz="2400" strike="sngStrike" dirty="0">
                <a:solidFill>
                  <a:srgbClr val="FF0000"/>
                </a:solidFill>
                <a:effectLst/>
                <a:latin typeface="+mn-lt"/>
                <a:ea typeface="Times New Roman" panose="02020603050405020304" pitchFamily="18" charset="0"/>
                <a:cs typeface="Arial"/>
              </a:rPr>
              <a:t> 23</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N</a:t>
            </a:r>
            <a:r>
              <a:rPr lang="en-US" sz="2400" strike="sngStrike" dirty="0">
                <a:solidFill>
                  <a:srgbClr val="FF0000"/>
                </a:solidFill>
                <a:latin typeface="+mn-lt"/>
                <a:ea typeface="Times New Roman" panose="02020603050405020304" pitchFamily="18" charset="0"/>
                <a:cs typeface="Arial"/>
              </a:rPr>
              <a:t> </a:t>
            </a:r>
            <a:endParaRPr lang="en-US" sz="2400" strike="sngStrike" dirty="0">
              <a:solidFill>
                <a:srgbClr val="FF0000"/>
              </a:solidFill>
              <a:effectLst/>
              <a:latin typeface="+mn-lt"/>
              <a:ea typeface="Times New Roman" panose="02020603050405020304" pitchFamily="18" charset="0"/>
              <a:cs typeface="Arial"/>
            </a:endParaRPr>
          </a:p>
          <a:p>
            <a:pPr marL="461645" lvl="2" indent="0">
              <a:buNone/>
            </a:pPr>
            <a:r>
              <a:rPr lang="en-US" sz="2400"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$5,000.00        23</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Y</a:t>
            </a:r>
            <a:r>
              <a:rPr lang="en-US" sz="2400" u="sng" dirty="0">
                <a:latin typeface="+mn-lt"/>
                <a:ea typeface="Times New Roman" panose="02020603050405020304" pitchFamily="18" charset="0"/>
                <a:cs typeface="Arial"/>
              </a:rPr>
              <a:t> </a:t>
            </a:r>
          </a:p>
          <a:p>
            <a:pPr marL="461645" lvl="2" indent="0">
              <a:buNone/>
            </a:pPr>
            <a:r>
              <a:rPr lang="en-US" sz="2400" dirty="0">
                <a:effectLst/>
                <a:latin typeface="+mn-lt"/>
                <a:ea typeface="Aptos" panose="020B0004020202020204" pitchFamily="34" charset="0"/>
                <a:cs typeface="Arial"/>
              </a:rPr>
              <a:t>Total      $330,000.00      $330,000.00    </a:t>
            </a:r>
            <a:endParaRPr lang="en-US" sz="2400" dirty="0">
              <a:latin typeface="+mn-lt"/>
              <a:cs typeface="Arial"/>
            </a:endParaRPr>
          </a:p>
          <a:p>
            <a:endParaRPr lang="en-US" dirty="0"/>
          </a:p>
        </p:txBody>
      </p:sp>
      <p:sp>
        <p:nvSpPr>
          <p:cNvPr id="4" name="Date Placeholder 3">
            <a:extLst>
              <a:ext uri="{FF2B5EF4-FFF2-40B4-BE49-F238E27FC236}">
                <a16:creationId xmlns:a16="http://schemas.microsoft.com/office/drawing/2014/main" id="{9EFD1AE2-BFCE-5184-BD1E-5455F028687C}"/>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BFCC8948-FB37-A7C5-548C-C457521B0403}"/>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31D95968-1EE9-3A2A-73BB-A0AD546E8FF2}"/>
              </a:ext>
            </a:extLst>
          </p:cNvPr>
          <p:cNvSpPr>
            <a:spLocks noGrp="1"/>
          </p:cNvSpPr>
          <p:nvPr>
            <p:ph type="sldNum" sz="quarter" idx="12"/>
          </p:nvPr>
        </p:nvSpPr>
        <p:spPr/>
        <p:txBody>
          <a:bodyPr/>
          <a:lstStyle/>
          <a:p>
            <a:fld id="{2C4898AF-1F4D-4737-8FEA-706E03585D5F}" type="slidenum">
              <a:rPr lang="en-US" smtClean="0"/>
              <a:pPr/>
              <a:t>24</a:t>
            </a:fld>
            <a:endParaRPr lang="en-US"/>
          </a:p>
        </p:txBody>
      </p:sp>
    </p:spTree>
    <p:extLst>
      <p:ext uri="{BB962C8B-B14F-4D97-AF65-F5344CB8AC3E}">
        <p14:creationId xmlns:p14="http://schemas.microsoft.com/office/powerpoint/2010/main" val="261036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93AA-5B28-0777-BE47-21994C0F5DFC}"/>
              </a:ext>
            </a:extLst>
          </p:cNvPr>
          <p:cNvSpPr>
            <a:spLocks noGrp="1"/>
          </p:cNvSpPr>
          <p:nvPr>
            <p:ph type="title"/>
          </p:nvPr>
        </p:nvSpPr>
        <p:spPr/>
        <p:txBody>
          <a:bodyPr>
            <a:normAutofit fontScale="90000"/>
          </a:bodyPr>
          <a:lstStyle/>
          <a:p>
            <a:r>
              <a:rPr lang="en-US" sz="2400" i="0" u="none" strike="noStrike">
                <a:solidFill>
                  <a:schemeClr val="tx2"/>
                </a:solidFill>
                <a:effectLst/>
                <a:latin typeface="Arial"/>
                <a:cs typeface="Arial"/>
              </a:rPr>
              <a:t>Scenario 3: </a:t>
            </a:r>
            <a:r>
              <a:rPr lang="en-US">
                <a:solidFill>
                  <a:schemeClr val="tx2"/>
                </a:solidFill>
                <a:latin typeface="Arial"/>
                <a:cs typeface="Arial"/>
              </a:rPr>
              <a:t>Contract-Wide Proration</a:t>
            </a:r>
            <a:r>
              <a:rPr lang="en-US" sz="2400" i="0" u="none" strike="noStrike">
                <a:solidFill>
                  <a:schemeClr val="tx2"/>
                </a:solidFill>
                <a:effectLst/>
                <a:latin typeface="Arial"/>
                <a:cs typeface="Arial"/>
              </a:rPr>
              <a:t> </a:t>
            </a:r>
            <a:r>
              <a:rPr lang="en-US">
                <a:solidFill>
                  <a:schemeClr val="tx2"/>
                </a:solidFill>
                <a:latin typeface="Arial"/>
                <a:cs typeface="Arial"/>
              </a:rPr>
              <a:t> </a:t>
            </a:r>
            <a:endParaRPr lang="en-US">
              <a:solidFill>
                <a:schemeClr val="tx2"/>
              </a:solidFill>
            </a:endParaRPr>
          </a:p>
        </p:txBody>
      </p:sp>
      <p:sp>
        <p:nvSpPr>
          <p:cNvPr id="3" name="Content Placeholder 2">
            <a:extLst>
              <a:ext uri="{FF2B5EF4-FFF2-40B4-BE49-F238E27FC236}">
                <a16:creationId xmlns:a16="http://schemas.microsoft.com/office/drawing/2014/main" id="{6FB5885C-A5B1-CC30-ABC2-0A4A3A8DAD2F}"/>
              </a:ext>
            </a:extLst>
          </p:cNvPr>
          <p:cNvSpPr>
            <a:spLocks noGrp="1"/>
          </p:cNvSpPr>
          <p:nvPr>
            <p:ph idx="1"/>
          </p:nvPr>
        </p:nvSpPr>
        <p:spPr>
          <a:xfrm>
            <a:off x="389021" y="999744"/>
            <a:ext cx="8534400" cy="5105400"/>
          </a:xfrm>
        </p:spPr>
        <p:txBody>
          <a:bodyPr vert="horz" lIns="91440" tIns="45720" rIns="91440" bIns="45720" rtlCol="0" anchor="t">
            <a:normAutofit/>
          </a:bodyPr>
          <a:lstStyle/>
          <a:p>
            <a:pPr marL="0" indent="0">
              <a:spcBef>
                <a:spcPts val="0"/>
              </a:spcBef>
              <a:buNone/>
            </a:pPr>
            <a:r>
              <a:rPr lang="en-US" u="sng" dirty="0">
                <a:solidFill>
                  <a:schemeClr val="tx1"/>
                </a:solidFill>
                <a:effectLst/>
                <a:latin typeface="+mn-lt"/>
                <a:ea typeface="Times New Roman" panose="02020603050405020304" pitchFamily="18" charset="0"/>
                <a:cs typeface="Arial"/>
              </a:rPr>
              <a:t>Step #2:</a:t>
            </a:r>
            <a:r>
              <a:rPr lang="en-US" dirty="0">
                <a:solidFill>
                  <a:schemeClr val="tx1"/>
                </a:solidFill>
                <a:latin typeface="+mn-lt"/>
                <a:ea typeface="Times New Roman" panose="02020603050405020304" pitchFamily="18" charset="0"/>
                <a:cs typeface="Arial"/>
              </a:rPr>
              <a:t> Calculate the ULO percentage of the FFP ACRNs.</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AA $100,000.00 / $180,000.00 = 55.56%</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AB</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$75,000.00 / $180,000.00 = 41.67%</a:t>
            </a:r>
          </a:p>
          <a:p>
            <a:pPr marL="400050" lvl="1" indent="0">
              <a:spcBef>
                <a:spcPts val="0"/>
              </a:spcBef>
              <a:buNone/>
            </a:pPr>
            <a:r>
              <a:rPr lang="en-US" sz="2400" strike="sngStrike" dirty="0">
                <a:solidFill>
                  <a:srgbClr val="FF0000"/>
                </a:solidFill>
                <a:latin typeface="+mn-lt"/>
                <a:ea typeface="Times New Roman" panose="02020603050405020304" pitchFamily="18" charset="0"/>
                <a:cs typeface="Arial"/>
              </a:rPr>
              <a:t>ACRN AC   Not Firm Fixed Price</a:t>
            </a:r>
            <a:endParaRPr lang="en-US" sz="2400" strike="sngStrike" dirty="0">
              <a:solidFill>
                <a:srgbClr val="FF0000"/>
              </a:solidFill>
              <a:effectLst/>
              <a:latin typeface="+mn-lt"/>
              <a:ea typeface="Times New Roman" panose="02020603050405020304" pitchFamily="18" charset="0"/>
              <a:cs typeface="Arial"/>
            </a:endParaRP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t>
            </a:r>
            <a:r>
              <a:rPr lang="en-US" sz="2400" u="sng" dirty="0">
                <a:solidFill>
                  <a:schemeClr val="tx1"/>
                </a:solidFill>
                <a:latin typeface="+mn-lt"/>
                <a:ea typeface="Times New Roman" panose="02020603050405020304" pitchFamily="18" charset="0"/>
                <a:cs typeface="Arial"/>
              </a:rPr>
              <a:t>AD     $5,000.00 / $180,000.00  =  2.78%</a:t>
            </a:r>
            <a:endParaRPr lang="en-US" sz="2400" u="sng" dirty="0">
              <a:solidFill>
                <a:schemeClr val="tx1"/>
              </a:solidFill>
              <a:effectLst/>
              <a:latin typeface="+mn-lt"/>
              <a:ea typeface="Times New Roman" panose="02020603050405020304" pitchFamily="18" charset="0"/>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Total 100%</a:t>
            </a:r>
          </a:p>
          <a:p>
            <a:pPr marL="0" indent="0">
              <a:buNone/>
            </a:pPr>
            <a:endParaRPr lang="en-US" dirty="0"/>
          </a:p>
        </p:txBody>
      </p:sp>
      <p:sp>
        <p:nvSpPr>
          <p:cNvPr id="4" name="Date Placeholder 3">
            <a:extLst>
              <a:ext uri="{FF2B5EF4-FFF2-40B4-BE49-F238E27FC236}">
                <a16:creationId xmlns:a16="http://schemas.microsoft.com/office/drawing/2014/main" id="{5F7CC579-F0BF-60A8-19A3-55B10B30F5A8}"/>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24F12378-DBCD-20B5-715E-38A6E5BC6D04}"/>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63E4E25C-C658-C1AF-E20F-4D40CCEF2543}"/>
              </a:ext>
            </a:extLst>
          </p:cNvPr>
          <p:cNvSpPr>
            <a:spLocks noGrp="1"/>
          </p:cNvSpPr>
          <p:nvPr>
            <p:ph type="sldNum" sz="quarter" idx="12"/>
          </p:nvPr>
        </p:nvSpPr>
        <p:spPr/>
        <p:txBody>
          <a:bodyPr/>
          <a:lstStyle/>
          <a:p>
            <a:fld id="{2C4898AF-1F4D-4737-8FEA-706E03585D5F}" type="slidenum">
              <a:rPr lang="en-US" smtClean="0"/>
              <a:pPr/>
              <a:t>25</a:t>
            </a:fld>
            <a:endParaRPr lang="en-US"/>
          </a:p>
        </p:txBody>
      </p:sp>
    </p:spTree>
    <p:extLst>
      <p:ext uri="{BB962C8B-B14F-4D97-AF65-F5344CB8AC3E}">
        <p14:creationId xmlns:p14="http://schemas.microsoft.com/office/powerpoint/2010/main" val="88566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B3E1-1117-A841-A99A-0478239A7171}"/>
              </a:ext>
            </a:extLst>
          </p:cNvPr>
          <p:cNvSpPr>
            <a:spLocks noGrp="1"/>
          </p:cNvSpPr>
          <p:nvPr>
            <p:ph type="title"/>
          </p:nvPr>
        </p:nvSpPr>
        <p:spPr/>
        <p:txBody>
          <a:bodyPr>
            <a:normAutofit fontScale="90000"/>
          </a:bodyPr>
          <a:lstStyle/>
          <a:p>
            <a:r>
              <a:rPr lang="en-US" sz="2400" i="0" u="none" strike="noStrike">
                <a:solidFill>
                  <a:schemeClr val="tx2"/>
                </a:solidFill>
                <a:effectLst/>
                <a:latin typeface="Arial"/>
                <a:cs typeface="Arial"/>
              </a:rPr>
              <a:t>Scenario 3: </a:t>
            </a:r>
            <a:r>
              <a:rPr lang="en-US">
                <a:solidFill>
                  <a:schemeClr val="tx2"/>
                </a:solidFill>
                <a:latin typeface="Arial"/>
                <a:cs typeface="Arial"/>
              </a:rPr>
              <a:t>Contract-Wide Proration </a:t>
            </a:r>
          </a:p>
        </p:txBody>
      </p:sp>
      <p:sp>
        <p:nvSpPr>
          <p:cNvPr id="3" name="Content Placeholder 2">
            <a:extLst>
              <a:ext uri="{FF2B5EF4-FFF2-40B4-BE49-F238E27FC236}">
                <a16:creationId xmlns:a16="http://schemas.microsoft.com/office/drawing/2014/main" id="{5C3511F8-2149-5053-84E6-DA58B0149743}"/>
              </a:ext>
            </a:extLst>
          </p:cNvPr>
          <p:cNvSpPr>
            <a:spLocks noGrp="1"/>
          </p:cNvSpPr>
          <p:nvPr>
            <p:ph idx="1"/>
          </p:nvPr>
        </p:nvSpPr>
        <p:spPr/>
        <p:txBody>
          <a:bodyPr vert="horz" lIns="91440" tIns="45720" rIns="91440" bIns="45720" rtlCol="0" anchor="t">
            <a:normAutofit/>
          </a:bodyPr>
          <a:lstStyle/>
          <a:p>
            <a:pPr marL="0" marR="0" indent="0">
              <a:spcBef>
                <a:spcPts val="0"/>
              </a:spcBef>
              <a:spcAft>
                <a:spcPts val="0"/>
              </a:spcAft>
              <a:buNone/>
            </a:pPr>
            <a:r>
              <a:rPr lang="en-US" u="sng" dirty="0">
                <a:solidFill>
                  <a:schemeClr val="tx1"/>
                </a:solidFill>
                <a:effectLst/>
                <a:latin typeface="+mn-lt"/>
                <a:ea typeface="Times New Roman" panose="02020603050405020304" pitchFamily="18" charset="0"/>
                <a:cs typeface="Arial"/>
              </a:rPr>
              <a:t>Step #3:</a:t>
            </a:r>
            <a:r>
              <a:rPr lang="en-US" dirty="0">
                <a:solidFill>
                  <a:schemeClr val="tx1"/>
                </a:solidFill>
                <a:latin typeface="+mn-lt"/>
                <a:ea typeface="Times New Roman" panose="02020603050405020304" pitchFamily="18" charset="0"/>
                <a:cs typeface="Arial"/>
              </a:rPr>
              <a:t> Entitle invoice based on Step 2 proration percentage up to the progress pay rate on each ACRN.</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cs typeface="Arial"/>
            </a:endParaRPr>
          </a:p>
          <a:p>
            <a:pPr marL="0" indent="0">
              <a:spcBef>
                <a:spcPts val="0"/>
              </a:spcBef>
              <a:buNone/>
            </a:pPr>
            <a:r>
              <a:rPr lang="en-US" dirty="0">
                <a:solidFill>
                  <a:schemeClr val="tx1"/>
                </a:solidFill>
                <a:latin typeface="+mn-lt"/>
                <a:ea typeface="Times New Roman" panose="02020603050405020304" pitchFamily="18" charset="0"/>
                <a:cs typeface="Arial"/>
              </a:rPr>
              <a:t>Example: Planes R Us </a:t>
            </a:r>
            <a:r>
              <a:rPr lang="en-US" dirty="0">
                <a:solidFill>
                  <a:schemeClr val="tx1"/>
                </a:solidFill>
                <a:effectLst/>
                <a:latin typeface="+mn-lt"/>
                <a:ea typeface="Times New Roman" panose="02020603050405020304" pitchFamily="18" charset="0"/>
                <a:cs typeface="Arial"/>
              </a:rPr>
              <a:t>bills </a:t>
            </a:r>
            <a:r>
              <a:rPr lang="en-US" dirty="0">
                <a:solidFill>
                  <a:schemeClr val="tx1"/>
                </a:solidFill>
                <a:latin typeface="+mn-lt"/>
                <a:ea typeface="Times New Roman" panose="02020603050405020304" pitchFamily="18" charset="0"/>
                <a:cs typeface="Arial"/>
              </a:rPr>
              <a:t>PPRA001 </a:t>
            </a:r>
            <a:r>
              <a:rPr lang="en-US" dirty="0">
                <a:solidFill>
                  <a:schemeClr val="tx1"/>
                </a:solidFill>
                <a:effectLst/>
                <a:latin typeface="+mn-lt"/>
                <a:ea typeface="Times New Roman" panose="02020603050405020304" pitchFamily="18" charset="0"/>
                <a:cs typeface="Arial"/>
              </a:rPr>
              <a:t>for $5,000.00. </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AA $5,000.00 * 55.56% = </a:t>
            </a:r>
            <a:r>
              <a:rPr lang="en-US" sz="2400" dirty="0">
                <a:solidFill>
                  <a:schemeClr val="tx1"/>
                </a:solidFill>
                <a:latin typeface="+mn-lt"/>
                <a:ea typeface="Times New Roman" panose="02020603050405020304" pitchFamily="18" charset="0"/>
                <a:cs typeface="Arial"/>
              </a:rPr>
              <a:t>$2,778.00</a:t>
            </a:r>
            <a:endParaRPr lang="en-US" sz="2400"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AB $5,000.00</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 41.67% = </a:t>
            </a:r>
            <a:r>
              <a:rPr lang="en-US" sz="2400" dirty="0">
                <a:solidFill>
                  <a:schemeClr val="tx1"/>
                </a:solidFill>
                <a:latin typeface="+mn-lt"/>
                <a:ea typeface="Times New Roman" panose="02020603050405020304" pitchFamily="18" charset="0"/>
                <a:cs typeface="Arial"/>
              </a:rPr>
              <a:t>$2,083.00</a:t>
            </a:r>
            <a:endParaRPr lang="en-US" sz="2400"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strike="sngStrike" dirty="0">
                <a:solidFill>
                  <a:srgbClr val="FF0000"/>
                </a:solidFill>
                <a:effectLst/>
                <a:latin typeface="+mn-lt"/>
                <a:ea typeface="Times New Roman" panose="02020603050405020304" pitchFamily="18" charset="0"/>
                <a:cs typeface="Arial"/>
              </a:rPr>
              <a:t>ACRN AC </a:t>
            </a:r>
            <a:r>
              <a:rPr lang="en-US" sz="2400" strike="sngStrike" dirty="0">
                <a:solidFill>
                  <a:srgbClr val="FF0000"/>
                </a:solidFill>
                <a:latin typeface="+mn-lt"/>
                <a:ea typeface="Times New Roman" panose="02020603050405020304" pitchFamily="18" charset="0"/>
                <a:cs typeface="Arial"/>
              </a:rPr>
              <a:t>Not</a:t>
            </a:r>
            <a:r>
              <a:rPr lang="en-US" sz="2400" strike="sngStrike" dirty="0">
                <a:solidFill>
                  <a:srgbClr val="FF0000"/>
                </a:solidFill>
                <a:effectLst/>
                <a:latin typeface="+mn-lt"/>
                <a:ea typeface="Times New Roman" panose="02020603050405020304" pitchFamily="18" charset="0"/>
                <a:cs typeface="Arial"/>
              </a:rPr>
              <a:t> Firm Fixed Price</a:t>
            </a: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AD </a:t>
            </a:r>
            <a:r>
              <a:rPr lang="en-US" sz="2400" u="sng" dirty="0">
                <a:solidFill>
                  <a:schemeClr val="tx1"/>
                </a:solidFill>
                <a:latin typeface="+mn-lt"/>
                <a:ea typeface="Times New Roman" panose="02020603050405020304" pitchFamily="18" charset="0"/>
                <a:cs typeface="Arial"/>
              </a:rPr>
              <a:t>$5,000.00</a:t>
            </a:r>
            <a:r>
              <a:rPr lang="en-US" sz="2400" u="sng" dirty="0">
                <a:solidFill>
                  <a:schemeClr val="tx1"/>
                </a:solidFill>
                <a:effectLst/>
                <a:latin typeface="+mn-lt"/>
                <a:ea typeface="Times New Roman" panose="02020603050405020304" pitchFamily="18" charset="0"/>
                <a:cs typeface="Arial"/>
              </a:rPr>
              <a:t> * 2.78% = </a:t>
            </a:r>
            <a:r>
              <a:rPr lang="en-US" sz="2400" u="sng" dirty="0">
                <a:solidFill>
                  <a:schemeClr val="tx1"/>
                </a:solidFill>
                <a:latin typeface="+mn-lt"/>
                <a:ea typeface="Times New Roman" panose="02020603050405020304" pitchFamily="18" charset="0"/>
                <a:cs typeface="Arial"/>
              </a:rPr>
              <a:t>$139.00	</a:t>
            </a:r>
            <a:endParaRPr lang="en-US" sz="2400" u="sng"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Total $5,000.00</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cs typeface="Arial"/>
            </a:endParaRP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645F0C4F-FC03-D790-F525-2AECB13B730F}"/>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D6E9C8F-1556-626E-89AC-C02E04A9D2B8}"/>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A8A75691-3EE6-E6DC-E068-B1331F55CE2F}"/>
              </a:ext>
            </a:extLst>
          </p:cNvPr>
          <p:cNvSpPr>
            <a:spLocks noGrp="1"/>
          </p:cNvSpPr>
          <p:nvPr>
            <p:ph type="sldNum" sz="quarter" idx="12"/>
          </p:nvPr>
        </p:nvSpPr>
        <p:spPr/>
        <p:txBody>
          <a:bodyPr/>
          <a:lstStyle/>
          <a:p>
            <a:fld id="{2C4898AF-1F4D-4737-8FEA-706E03585D5F}" type="slidenum">
              <a:rPr lang="en-US" smtClean="0"/>
              <a:pPr/>
              <a:t>26</a:t>
            </a:fld>
            <a:endParaRPr lang="en-US"/>
          </a:p>
        </p:txBody>
      </p:sp>
    </p:spTree>
    <p:extLst>
      <p:ext uri="{BB962C8B-B14F-4D97-AF65-F5344CB8AC3E}">
        <p14:creationId xmlns:p14="http://schemas.microsoft.com/office/powerpoint/2010/main" val="292792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2020-09A4-1731-24FF-CEC0B31FEEEB}"/>
              </a:ext>
            </a:extLst>
          </p:cNvPr>
          <p:cNvSpPr>
            <a:spLocks noGrp="1"/>
          </p:cNvSpPr>
          <p:nvPr>
            <p:ph type="title"/>
          </p:nvPr>
        </p:nvSpPr>
        <p:spPr/>
        <p:txBody>
          <a:bodyPr>
            <a:normAutofit fontScale="90000"/>
          </a:bodyPr>
          <a:lstStyle/>
          <a:p>
            <a:r>
              <a:rPr lang="en-US">
                <a:latin typeface="Arial"/>
                <a:cs typeface="Arial"/>
              </a:rPr>
              <a:t>Scenario 4: Specified in Approved Payment</a:t>
            </a:r>
          </a:p>
        </p:txBody>
      </p:sp>
      <p:sp>
        <p:nvSpPr>
          <p:cNvPr id="3" name="Content Placeholder 2">
            <a:extLst>
              <a:ext uri="{FF2B5EF4-FFF2-40B4-BE49-F238E27FC236}">
                <a16:creationId xmlns:a16="http://schemas.microsoft.com/office/drawing/2014/main" id="{381F9A44-320F-239B-39D7-EFCAE5F398DD}"/>
              </a:ext>
            </a:extLst>
          </p:cNvPr>
          <p:cNvSpPr>
            <a:spLocks noGrp="1"/>
          </p:cNvSpPr>
          <p:nvPr>
            <p:ph idx="1"/>
          </p:nvPr>
        </p:nvSpPr>
        <p:spPr/>
        <p:txBody>
          <a:bodyPr>
            <a:normAutofit lnSpcReduction="10000"/>
          </a:bodyPr>
          <a:lstStyle/>
          <a:p>
            <a:r>
              <a:rPr lang="en-US" sz="2400" b="0" i="0" u="none" strike="noStrike" dirty="0">
                <a:solidFill>
                  <a:srgbClr val="000000"/>
                </a:solidFill>
                <a:effectLst/>
                <a:latin typeface="Calibri" panose="020F0502020204030204" pitchFamily="34" charset="0"/>
              </a:rPr>
              <a:t>Specified in approved payment. </a:t>
            </a:r>
            <a:r>
              <a:rPr lang="en-US" sz="2400" b="0" i="0" u="sng" strike="noStrike" dirty="0">
                <a:solidFill>
                  <a:srgbClr val="000000"/>
                </a:solidFill>
                <a:effectLst/>
                <a:latin typeface="Calibri" panose="020F0502020204030204" pitchFamily="34" charset="0"/>
              </a:rPr>
              <a:t>The contracting officer shall specify the amount to be paid and the account(s) to be charged </a:t>
            </a:r>
            <a:r>
              <a:rPr lang="en-US" sz="2400" b="0" i="0" u="none" strike="noStrike" dirty="0">
                <a:solidFill>
                  <a:srgbClr val="000000"/>
                </a:solidFill>
                <a:effectLst/>
                <a:latin typeface="Calibri" panose="020F0502020204030204" pitchFamily="34" charset="0"/>
              </a:rPr>
              <a:t>for each payment approval in accordance with FAR 32.207(b)(2) and 32.1007(b)(2).  </a:t>
            </a:r>
          </a:p>
          <a:p>
            <a:endParaRPr lang="en-US" dirty="0">
              <a:solidFill>
                <a:srgbClr val="000000"/>
              </a:solidFill>
              <a:latin typeface="Calibri" panose="020F0502020204030204" pitchFamily="34" charset="0"/>
            </a:endParaRPr>
          </a:p>
          <a:p>
            <a:r>
              <a:rPr lang="en-US" sz="2400" b="0" i="0" u="none" strike="noStrike" dirty="0">
                <a:solidFill>
                  <a:srgbClr val="000000"/>
                </a:solidFill>
                <a:effectLst/>
                <a:latin typeface="Calibri" panose="020F0502020204030204" pitchFamily="34" charset="0"/>
              </a:rPr>
              <a:t>If we receive a commercial item financing or performance-based payment, we will entitle per the contracting officer’s instructions.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AF Base X, Base Y and Base Z all order planes from Planes R Us Co., a small contractor.  Planes R Us needs money up front to begin work.  They bill a performance-based payment, we entitle as directed by the contracting officer.  </a:t>
            </a:r>
            <a:endParaRPr lang="en-US" dirty="0"/>
          </a:p>
          <a:p>
            <a:endParaRPr lang="en-US" sz="2400" b="0" i="0" u="none" strike="noStrike" dirty="0">
              <a:solidFill>
                <a:srgbClr val="000000"/>
              </a:solidFill>
              <a:effectLst/>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E96B321A-71E0-EF7D-E238-C99228F3CC8D}"/>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6BEFAB29-72AA-8E93-10A1-4D4FC5555D11}"/>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3CA45213-C8B5-D608-7223-1B2C10A2D41D}"/>
              </a:ext>
            </a:extLst>
          </p:cNvPr>
          <p:cNvSpPr>
            <a:spLocks noGrp="1"/>
          </p:cNvSpPr>
          <p:nvPr>
            <p:ph type="sldNum" sz="quarter" idx="12"/>
          </p:nvPr>
        </p:nvSpPr>
        <p:spPr/>
        <p:txBody>
          <a:bodyPr/>
          <a:lstStyle/>
          <a:p>
            <a:fld id="{2C4898AF-1F4D-4737-8FEA-706E03585D5F}" type="slidenum">
              <a:rPr lang="en-US" smtClean="0"/>
              <a:pPr/>
              <a:t>27</a:t>
            </a:fld>
            <a:endParaRPr lang="en-US"/>
          </a:p>
        </p:txBody>
      </p:sp>
    </p:spTree>
    <p:extLst>
      <p:ext uri="{BB962C8B-B14F-4D97-AF65-F5344CB8AC3E}">
        <p14:creationId xmlns:p14="http://schemas.microsoft.com/office/powerpoint/2010/main" val="241898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304800" y="3238500"/>
            <a:ext cx="8534400" cy="381000"/>
          </a:xfrm>
        </p:spPr>
        <p:txBody>
          <a:bodyPr>
            <a:normAutofit fontScale="90000"/>
          </a:bodyPr>
          <a:lstStyle/>
          <a:p>
            <a:pPr algn="ctr"/>
            <a:r>
              <a:rPr lang="en-US">
                <a:latin typeface="Arial"/>
                <a:cs typeface="Arial"/>
              </a:rPr>
              <a:t>Practical Example: Specified in Approved Payment</a:t>
            </a:r>
            <a:endParaRPr lang="en-US"/>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28</a:t>
            </a:fld>
            <a:endParaRPr lang="en-US"/>
          </a:p>
        </p:txBody>
      </p:sp>
    </p:spTree>
    <p:extLst>
      <p:ext uri="{BB962C8B-B14F-4D97-AF65-F5344CB8AC3E}">
        <p14:creationId xmlns:p14="http://schemas.microsoft.com/office/powerpoint/2010/main" val="79156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A22-F915-2FC7-855E-89034BFFF8B2}"/>
              </a:ext>
            </a:extLst>
          </p:cNvPr>
          <p:cNvSpPr>
            <a:spLocks noGrp="1"/>
          </p:cNvSpPr>
          <p:nvPr>
            <p:ph type="title"/>
          </p:nvPr>
        </p:nvSpPr>
        <p:spPr/>
        <p:txBody>
          <a:bodyPr>
            <a:normAutofit fontScale="90000"/>
          </a:bodyPr>
          <a:lstStyle/>
          <a:p>
            <a:r>
              <a:rPr lang="en-US">
                <a:latin typeface="Arial"/>
                <a:cs typeface="Arial"/>
              </a:rPr>
              <a:t>Scenario 4: Specified in Approved Payment</a:t>
            </a:r>
          </a:p>
        </p:txBody>
      </p:sp>
      <p:sp>
        <p:nvSpPr>
          <p:cNvPr id="3" name="Content Placeholder 2">
            <a:extLst>
              <a:ext uri="{FF2B5EF4-FFF2-40B4-BE49-F238E27FC236}">
                <a16:creationId xmlns:a16="http://schemas.microsoft.com/office/drawing/2014/main" id="{DDA9C060-A88E-F5F4-A3A2-35EC06C6D048}"/>
              </a:ext>
            </a:extLst>
          </p:cNvPr>
          <p:cNvSpPr>
            <a:spLocks noGrp="1"/>
          </p:cNvSpPr>
          <p:nvPr>
            <p:ph idx="1"/>
          </p:nvPr>
        </p:nvSpPr>
        <p:spPr/>
        <p:txBody>
          <a:bodyPr vert="horz" lIns="91440" tIns="45720" rIns="91440" bIns="45720" rtlCol="0" anchor="t">
            <a:normAutofit/>
          </a:bodyPr>
          <a:lstStyle/>
          <a:p>
            <a:pPr marL="0" indent="0">
              <a:buNone/>
            </a:pPr>
            <a:r>
              <a:rPr lang="en-US" u="sng" dirty="0">
                <a:solidFill>
                  <a:schemeClr val="tx1"/>
                </a:solidFill>
                <a:latin typeface="Calibri"/>
                <a:ea typeface="Times New Roman" panose="02020603050405020304" pitchFamily="18" charset="0"/>
                <a:cs typeface="Calibri"/>
              </a:rPr>
              <a:t>Step #1:</a:t>
            </a:r>
            <a:r>
              <a:rPr lang="en-US" sz="1800" dirty="0">
                <a:effectLst/>
                <a:latin typeface="Segoe UI"/>
                <a:ea typeface="Times New Roman" panose="02020603050405020304" pitchFamily="18" charset="0"/>
                <a:cs typeface="Arial"/>
              </a:rPr>
              <a:t> </a:t>
            </a:r>
            <a:r>
              <a:rPr lang="en-US" dirty="0">
                <a:solidFill>
                  <a:schemeClr val="tx1"/>
                </a:solidFill>
                <a:effectLst/>
                <a:latin typeface="+mj-lt"/>
                <a:ea typeface="Times New Roman" panose="02020603050405020304" pitchFamily="18" charset="0"/>
                <a:cs typeface="Arial"/>
              </a:rPr>
              <a:t>Find the current unliquidated amounts for each ACRN funding the CLIN.</a:t>
            </a:r>
          </a:p>
          <a:p>
            <a:pPr marL="461645" lvl="2" indent="0">
              <a:buNone/>
            </a:pPr>
            <a:endParaRPr lang="en-US" sz="2400" dirty="0">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CLIN      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a:t>
            </a:r>
            <a:endParaRPr lang="en-US" dirty="0"/>
          </a:p>
          <a:p>
            <a:pPr marL="461645" lvl="2" indent="0">
              <a:buNone/>
            </a:pPr>
            <a:r>
              <a:rPr lang="en-US" sz="2400" dirty="0">
                <a:effectLst/>
                <a:latin typeface="+mn-lt"/>
                <a:ea typeface="Times New Roman" panose="02020603050405020304" pitchFamily="18" charset="0"/>
                <a:cs typeface="Arial"/>
              </a:rPr>
              <a:t>0001      AA      $1,000.00</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0001      AB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0001      AC      $1,500.00</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u="sng" dirty="0">
                <a:effectLst/>
                <a:latin typeface="+mn-lt"/>
                <a:ea typeface="Times New Roman" panose="02020603050405020304" pitchFamily="18" charset="0"/>
                <a:cs typeface="Arial"/>
              </a:rPr>
              <a:t>0001   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a:t>
            </a:r>
            <a:endParaRPr lang="en-US" sz="2400" u="sng" dirty="0">
              <a:latin typeface="+mn-lt"/>
              <a:ea typeface="Times New Roman" panose="02020603050405020304" pitchFamily="18" charset="0"/>
              <a:cs typeface="Arial"/>
            </a:endParaRPr>
          </a:p>
          <a:p>
            <a:pPr marL="461645" lvl="2" indent="0">
              <a:buNone/>
            </a:pPr>
            <a:r>
              <a:rPr lang="en-US" sz="2400" dirty="0">
                <a:effectLst/>
                <a:latin typeface="+mn-lt"/>
                <a:ea typeface="Aptos" panose="020B0004020202020204" pitchFamily="34" charset="0"/>
                <a:cs typeface="Arial"/>
              </a:rPr>
              <a:t>Total                </a:t>
            </a:r>
            <a:r>
              <a:rPr lang="en-US" sz="2400" dirty="0">
                <a:latin typeface="+mn-lt"/>
                <a:ea typeface="Aptos" panose="020B0004020202020204" pitchFamily="34" charset="0"/>
                <a:cs typeface="Arial"/>
              </a:rPr>
              <a:t> </a:t>
            </a:r>
            <a:r>
              <a:rPr lang="en-US" sz="2400" dirty="0">
                <a:effectLst/>
                <a:latin typeface="+mn-lt"/>
                <a:ea typeface="Aptos" panose="020B0004020202020204" pitchFamily="34" charset="0"/>
                <a:cs typeface="Arial"/>
              </a:rPr>
              <a:t> $3,750.00   </a:t>
            </a:r>
            <a:endParaRPr lang="en-US" dirty="0">
              <a:cs typeface="Arial"/>
            </a:endParaRPr>
          </a:p>
        </p:txBody>
      </p:sp>
      <p:sp>
        <p:nvSpPr>
          <p:cNvPr id="4" name="Date Placeholder 3">
            <a:extLst>
              <a:ext uri="{FF2B5EF4-FFF2-40B4-BE49-F238E27FC236}">
                <a16:creationId xmlns:a16="http://schemas.microsoft.com/office/drawing/2014/main" id="{FEBBEC4D-2B6D-630E-4A0C-A9B9AA9FAFA1}"/>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A2B0CAA8-A891-0F22-6244-04B68F2AFB3E}"/>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9D6D0097-B08D-4AD8-97BA-6DCD2DAC1F33}"/>
              </a:ext>
            </a:extLst>
          </p:cNvPr>
          <p:cNvSpPr>
            <a:spLocks noGrp="1"/>
          </p:cNvSpPr>
          <p:nvPr>
            <p:ph type="sldNum" sz="quarter" idx="12"/>
          </p:nvPr>
        </p:nvSpPr>
        <p:spPr/>
        <p:txBody>
          <a:bodyPr/>
          <a:lstStyle/>
          <a:p>
            <a:fld id="{2C4898AF-1F4D-4737-8FEA-706E03585D5F}" type="slidenum">
              <a:rPr lang="en-US" smtClean="0"/>
              <a:pPr/>
              <a:t>29</a:t>
            </a:fld>
            <a:endParaRPr lang="en-US"/>
          </a:p>
        </p:txBody>
      </p:sp>
    </p:spTree>
    <p:extLst>
      <p:ext uri="{BB962C8B-B14F-4D97-AF65-F5344CB8AC3E}">
        <p14:creationId xmlns:p14="http://schemas.microsoft.com/office/powerpoint/2010/main" val="405591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C7AB-AD16-F02A-A6A4-61031FD36794}"/>
              </a:ext>
            </a:extLst>
          </p:cNvPr>
          <p:cNvSpPr>
            <a:spLocks noGrp="1"/>
          </p:cNvSpPr>
          <p:nvPr>
            <p:ph type="title"/>
          </p:nvPr>
        </p:nvSpPr>
        <p:spPr/>
        <p:txBody>
          <a:bodyPr>
            <a:normAutofit fontScale="90000"/>
          </a:bodyPr>
          <a:lstStyle/>
          <a:p>
            <a:r>
              <a:rPr lang="en-US" dirty="0"/>
              <a:t>PGI Payment Instructions – Change Summary</a:t>
            </a:r>
          </a:p>
        </p:txBody>
      </p:sp>
      <p:sp>
        <p:nvSpPr>
          <p:cNvPr id="3" name="Content Placeholder 2">
            <a:extLst>
              <a:ext uri="{FF2B5EF4-FFF2-40B4-BE49-F238E27FC236}">
                <a16:creationId xmlns:a16="http://schemas.microsoft.com/office/drawing/2014/main" id="{51D5C79D-6A5D-DF87-A088-2E60CA89EC99}"/>
              </a:ext>
            </a:extLst>
          </p:cNvPr>
          <p:cNvSpPr>
            <a:spLocks noGrp="1"/>
          </p:cNvSpPr>
          <p:nvPr>
            <p:ph idx="1"/>
          </p:nvPr>
        </p:nvSpPr>
        <p:spPr/>
        <p:txBody>
          <a:bodyPr/>
          <a:lstStyle/>
          <a:p>
            <a:pPr marL="0" indent="0" algn="ctr">
              <a:buNone/>
            </a:pPr>
            <a:r>
              <a:rPr lang="en-US" dirty="0"/>
              <a:t>PGI 204.7108 – Payment Instructions</a:t>
            </a:r>
          </a:p>
          <a:p>
            <a:pPr marL="457200" lvl="1" indent="0" algn="ctr">
              <a:buNone/>
            </a:pPr>
            <a:r>
              <a:rPr lang="en-US" sz="2000" i="1" dirty="0">
                <a:latin typeface="Arial" panose="020B0604020202020204" pitchFamily="34" charset="0"/>
                <a:cs typeface="Arial" panose="020B0604020202020204" pitchFamily="34" charset="0"/>
              </a:rPr>
              <a:t>(DFARS Case 2018-P001)</a:t>
            </a:r>
          </a:p>
          <a:p>
            <a:pPr marL="457200" lvl="1" indent="0" algn="ctr">
              <a:buNone/>
            </a:pPr>
            <a:r>
              <a:rPr lang="en-US" sz="2000" i="1" dirty="0">
                <a:latin typeface="Arial" panose="020B0604020202020204" pitchFamily="34" charset="0"/>
                <a:cs typeface="Arial" panose="020B0604020202020204" pitchFamily="34" charset="0"/>
              </a:rPr>
              <a:t>December 1, 2017</a:t>
            </a:r>
          </a:p>
          <a:p>
            <a:pPr lvl="1"/>
            <a:endParaRPr lang="en-US" i="1" dirty="0"/>
          </a:p>
          <a:p>
            <a:pPr lvl="0">
              <a:buFont typeface="Arial" panose="020B0604020202020204" pitchFamily="34" charset="0"/>
              <a:buChar char="•"/>
            </a:pPr>
            <a:r>
              <a:rPr lang="en-US" sz="2000" dirty="0">
                <a:solidFill>
                  <a:schemeClr val="tx1"/>
                </a:solidFill>
              </a:rPr>
              <a:t>Derived based on PGI Matrix</a:t>
            </a:r>
          </a:p>
          <a:p>
            <a:pPr lvl="0">
              <a:buFont typeface="Arial" panose="020B0604020202020204" pitchFamily="34" charset="0"/>
              <a:buChar char="•"/>
            </a:pPr>
            <a:r>
              <a:rPr lang="en-US" sz="2000" dirty="0">
                <a:solidFill>
                  <a:schemeClr val="tx1"/>
                </a:solidFill>
              </a:rPr>
              <a:t>Invoice level (WAWF payment request type + Effort)</a:t>
            </a:r>
          </a:p>
          <a:p>
            <a:pPr lvl="0">
              <a:buFont typeface="Arial" panose="020B0604020202020204" pitchFamily="34" charset="0"/>
              <a:buChar char="•"/>
            </a:pPr>
            <a:r>
              <a:rPr lang="en-US" sz="2000" dirty="0">
                <a:solidFill>
                  <a:schemeClr val="tx1"/>
                </a:solidFill>
              </a:rPr>
              <a:t>6 PGI Payment Instructions</a:t>
            </a:r>
          </a:p>
          <a:p>
            <a:pPr lvl="1">
              <a:buFont typeface="Arial" panose="020B0604020202020204" pitchFamily="34" charset="0"/>
              <a:buChar char="•"/>
            </a:pPr>
            <a:r>
              <a:rPr lang="en-US" dirty="0">
                <a:solidFill>
                  <a:schemeClr val="tx1"/>
                </a:solidFill>
              </a:rPr>
              <a:t>Line Item Proration</a:t>
            </a:r>
          </a:p>
          <a:p>
            <a:pPr lvl="1">
              <a:buFont typeface="Arial" panose="020B0604020202020204" pitchFamily="34" charset="0"/>
              <a:buChar char="•"/>
            </a:pPr>
            <a:r>
              <a:rPr lang="en-US" dirty="0">
                <a:solidFill>
                  <a:schemeClr val="tx1"/>
                </a:solidFill>
              </a:rPr>
              <a:t>Line Item by Fiscal Year</a:t>
            </a:r>
          </a:p>
          <a:p>
            <a:pPr lvl="1">
              <a:buFont typeface="Arial" panose="020B0604020202020204" pitchFamily="34" charset="0"/>
              <a:buChar char="•"/>
            </a:pPr>
            <a:r>
              <a:rPr lang="en-US" dirty="0">
                <a:solidFill>
                  <a:schemeClr val="tx1"/>
                </a:solidFill>
              </a:rPr>
              <a:t>Contract-Wide Proration</a:t>
            </a:r>
          </a:p>
          <a:p>
            <a:pPr lvl="1">
              <a:buFont typeface="Arial" panose="020B0604020202020204" pitchFamily="34" charset="0"/>
              <a:buChar char="•"/>
            </a:pPr>
            <a:r>
              <a:rPr lang="en-US" dirty="0">
                <a:solidFill>
                  <a:schemeClr val="tx1"/>
                </a:solidFill>
              </a:rPr>
              <a:t>FMS Allocation (PPRB)</a:t>
            </a:r>
          </a:p>
          <a:p>
            <a:pPr lvl="1">
              <a:buFont typeface="Arial" panose="020B0604020202020204" pitchFamily="34" charset="0"/>
              <a:buChar char="•"/>
            </a:pPr>
            <a:r>
              <a:rPr lang="en-US" dirty="0">
                <a:solidFill>
                  <a:schemeClr val="tx1"/>
                </a:solidFill>
              </a:rPr>
              <a:t>Specified in Approved Payment Request</a:t>
            </a:r>
          </a:p>
          <a:p>
            <a:pPr lvl="1">
              <a:buFont typeface="Arial" panose="020B0604020202020204" pitchFamily="34" charset="0"/>
              <a:buChar char="•"/>
            </a:pPr>
            <a:r>
              <a:rPr lang="en-US" dirty="0">
                <a:solidFill>
                  <a:schemeClr val="tx1"/>
                </a:solidFill>
              </a:rPr>
              <a:t>“Other”</a:t>
            </a:r>
            <a:endParaRPr lang="en-US" dirty="0"/>
          </a:p>
          <a:p>
            <a:endParaRPr lang="en-US" i="1" dirty="0">
              <a:latin typeface="Arial" panose="020B0604020202020204" pitchFamily="34" charset="0"/>
              <a:cs typeface="Arial" panose="020B0604020202020204" pitchFamily="34" charset="0"/>
            </a:endParaRPr>
          </a:p>
          <a:p>
            <a:pPr lvl="1"/>
            <a:endParaRPr lang="en-US" sz="200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lvl="1"/>
            <a:endParaRPr lang="en-US" dirty="0"/>
          </a:p>
        </p:txBody>
      </p:sp>
      <p:sp>
        <p:nvSpPr>
          <p:cNvPr id="4" name="Date Placeholder 3">
            <a:extLst>
              <a:ext uri="{FF2B5EF4-FFF2-40B4-BE49-F238E27FC236}">
                <a16:creationId xmlns:a16="http://schemas.microsoft.com/office/drawing/2014/main" id="{DF5EABBD-DFA5-9F92-3852-8E08089E8E5C}"/>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E917553B-6014-A029-36C0-9D605A3923E4}"/>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BF75C1B6-56C0-744C-17B5-17D6106F98B9}"/>
              </a:ext>
            </a:extLst>
          </p:cNvPr>
          <p:cNvSpPr>
            <a:spLocks noGrp="1"/>
          </p:cNvSpPr>
          <p:nvPr>
            <p:ph type="sldNum" sz="quarter" idx="12"/>
          </p:nvPr>
        </p:nvSpPr>
        <p:spPr/>
        <p:txBody>
          <a:bodyPr/>
          <a:lstStyle/>
          <a:p>
            <a:fld id="{2C4898AF-1F4D-4737-8FEA-706E03585D5F}" type="slidenum">
              <a:rPr lang="en-US" smtClean="0"/>
              <a:pPr/>
              <a:t>3</a:t>
            </a:fld>
            <a:endParaRPr lang="en-US"/>
          </a:p>
        </p:txBody>
      </p:sp>
    </p:spTree>
    <p:extLst>
      <p:ext uri="{BB962C8B-B14F-4D97-AF65-F5344CB8AC3E}">
        <p14:creationId xmlns:p14="http://schemas.microsoft.com/office/powerpoint/2010/main" val="262086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6C70-D68F-360A-556B-9522D87F6A04}"/>
              </a:ext>
            </a:extLst>
          </p:cNvPr>
          <p:cNvSpPr>
            <a:spLocks noGrp="1"/>
          </p:cNvSpPr>
          <p:nvPr>
            <p:ph type="title"/>
          </p:nvPr>
        </p:nvSpPr>
        <p:spPr/>
        <p:txBody>
          <a:bodyPr>
            <a:normAutofit fontScale="90000"/>
          </a:bodyPr>
          <a:lstStyle/>
          <a:p>
            <a:r>
              <a:rPr lang="en-US">
                <a:latin typeface="Arial"/>
                <a:cs typeface="Arial"/>
              </a:rPr>
              <a:t>Scenario 4: Specified in Approved Payment</a:t>
            </a:r>
          </a:p>
        </p:txBody>
      </p:sp>
      <p:sp>
        <p:nvSpPr>
          <p:cNvPr id="3" name="Content Placeholder 2">
            <a:extLst>
              <a:ext uri="{FF2B5EF4-FFF2-40B4-BE49-F238E27FC236}">
                <a16:creationId xmlns:a16="http://schemas.microsoft.com/office/drawing/2014/main" id="{B36B95CB-728C-B615-8C3E-8A7030CDD577}"/>
              </a:ext>
            </a:extLst>
          </p:cNvPr>
          <p:cNvSpPr>
            <a:spLocks noGrp="1"/>
          </p:cNvSpPr>
          <p:nvPr>
            <p:ph idx="1"/>
          </p:nvPr>
        </p:nvSpPr>
        <p:spPr/>
        <p:txBody>
          <a:bodyPr/>
          <a:lstStyle/>
          <a:p>
            <a:pPr marL="0" indent="0">
              <a:spcBef>
                <a:spcPts val="0"/>
              </a:spcBef>
              <a:buNone/>
            </a:pPr>
            <a:r>
              <a:rPr lang="en-US" u="sng" dirty="0">
                <a:solidFill>
                  <a:schemeClr val="tx1"/>
                </a:solidFill>
                <a:effectLst/>
                <a:latin typeface="+mn-lt"/>
                <a:ea typeface="Times New Roman" panose="02020603050405020304" pitchFamily="18" charset="0"/>
                <a:cs typeface="Arial"/>
              </a:rPr>
              <a:t>Step #2:</a:t>
            </a:r>
            <a:r>
              <a:rPr lang="en-US" dirty="0">
                <a:solidFill>
                  <a:schemeClr val="tx1"/>
                </a:solidFill>
                <a:latin typeface="+mn-lt"/>
                <a:ea typeface="Times New Roman" panose="02020603050405020304" pitchFamily="18" charset="0"/>
                <a:cs typeface="Arial"/>
              </a:rPr>
              <a:t> Verify the contracting officer instructions.</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latin typeface="+mn-lt"/>
                <a:ea typeface="Times New Roman" panose="02020603050405020304" pitchFamily="18" charset="0"/>
                <a:cs typeface="Arial"/>
              </a:rPr>
              <a:t>Contracting officer instructions:</a:t>
            </a:r>
          </a:p>
          <a:p>
            <a:pPr marL="400050" lvl="1" indent="0">
              <a:spcBef>
                <a:spcPts val="0"/>
              </a:spcBef>
              <a:buNone/>
            </a:pPr>
            <a:endParaRPr lang="en-US" sz="2400"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latin typeface="+mn-lt"/>
                <a:ea typeface="Times New Roman" panose="02020603050405020304" pitchFamily="18" charset="0"/>
                <a:cs typeface="Arial"/>
              </a:rPr>
              <a:t>CLIN      ACRN          Amount</a:t>
            </a:r>
          </a:p>
          <a:p>
            <a:pPr marL="400050" lvl="1" indent="0">
              <a:spcBef>
                <a:spcPts val="0"/>
              </a:spcBef>
              <a:buNone/>
            </a:pPr>
            <a:r>
              <a:rPr lang="en-US" sz="2400" dirty="0">
                <a:solidFill>
                  <a:schemeClr val="tx1"/>
                </a:solidFill>
                <a:latin typeface="+mn-lt"/>
                <a:ea typeface="Times New Roman" panose="02020603050405020304" pitchFamily="18" charset="0"/>
                <a:cs typeface="Arial"/>
              </a:rPr>
              <a:t>0001        AA          $5,000.00</a:t>
            </a:r>
          </a:p>
          <a:p>
            <a:pPr marL="400050" lvl="1" indent="0">
              <a:spcBef>
                <a:spcPts val="0"/>
              </a:spcBef>
              <a:buNone/>
            </a:pPr>
            <a:r>
              <a:rPr lang="en-US" sz="2400" dirty="0">
                <a:solidFill>
                  <a:schemeClr val="tx1"/>
                </a:solidFill>
                <a:latin typeface="+mn-lt"/>
                <a:ea typeface="Times New Roman" panose="02020603050405020304" pitchFamily="18" charset="0"/>
                <a:cs typeface="Arial"/>
              </a:rPr>
              <a:t>0001        AD	$500.00 </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57200" indent="-457200">
              <a:spcBef>
                <a:spcPts val="0"/>
              </a:spcBef>
              <a:buAutoNum type="arabicPlain"/>
            </a:pPr>
            <a:endParaRPr lang="en-US" dirty="0">
              <a:solidFill>
                <a:schemeClr val="tx1"/>
              </a:solidFill>
              <a:latin typeface="+mn-lt"/>
              <a:ea typeface="Times New Roman" panose="02020603050405020304" pitchFamily="18" charset="0"/>
              <a:cs typeface="Arial"/>
            </a:endParaRP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506F3AB-7197-D57E-D152-B53B53872431}"/>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BFB0053D-D2B3-7BA7-E3F0-E224C99AB31E}"/>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01A48357-4E71-436D-1B6B-1211058D9A84}"/>
              </a:ext>
            </a:extLst>
          </p:cNvPr>
          <p:cNvSpPr>
            <a:spLocks noGrp="1"/>
          </p:cNvSpPr>
          <p:nvPr>
            <p:ph type="sldNum" sz="quarter" idx="12"/>
          </p:nvPr>
        </p:nvSpPr>
        <p:spPr/>
        <p:txBody>
          <a:bodyPr/>
          <a:lstStyle/>
          <a:p>
            <a:fld id="{2C4898AF-1F4D-4737-8FEA-706E03585D5F}" type="slidenum">
              <a:rPr lang="en-US" smtClean="0"/>
              <a:pPr/>
              <a:t>30</a:t>
            </a:fld>
            <a:endParaRPr lang="en-US"/>
          </a:p>
        </p:txBody>
      </p:sp>
    </p:spTree>
    <p:extLst>
      <p:ext uri="{BB962C8B-B14F-4D97-AF65-F5344CB8AC3E}">
        <p14:creationId xmlns:p14="http://schemas.microsoft.com/office/powerpoint/2010/main" val="349524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017B-CA8D-1DF7-0AA4-A5F94D910026}"/>
              </a:ext>
            </a:extLst>
          </p:cNvPr>
          <p:cNvSpPr>
            <a:spLocks noGrp="1"/>
          </p:cNvSpPr>
          <p:nvPr>
            <p:ph type="title"/>
          </p:nvPr>
        </p:nvSpPr>
        <p:spPr/>
        <p:txBody>
          <a:bodyPr>
            <a:normAutofit fontScale="90000"/>
          </a:bodyPr>
          <a:lstStyle/>
          <a:p>
            <a:r>
              <a:rPr lang="en-US">
                <a:latin typeface="Arial"/>
                <a:cs typeface="Arial"/>
              </a:rPr>
              <a:t>Scenario 4: Specified in Approved Payment</a:t>
            </a:r>
          </a:p>
        </p:txBody>
      </p:sp>
      <p:sp>
        <p:nvSpPr>
          <p:cNvPr id="3" name="Content Placeholder 2">
            <a:extLst>
              <a:ext uri="{FF2B5EF4-FFF2-40B4-BE49-F238E27FC236}">
                <a16:creationId xmlns:a16="http://schemas.microsoft.com/office/drawing/2014/main" id="{62B17104-F05B-822E-125B-EC89B9DE2140}"/>
              </a:ext>
            </a:extLst>
          </p:cNvPr>
          <p:cNvSpPr>
            <a:spLocks noGrp="1"/>
          </p:cNvSpPr>
          <p:nvPr>
            <p:ph idx="1"/>
          </p:nvPr>
        </p:nvSpPr>
        <p:spPr/>
        <p:txBody>
          <a:bodyPr vert="horz" lIns="91440" tIns="45720" rIns="91440" bIns="45720" rtlCol="0" anchor="t">
            <a:normAutofit/>
          </a:bodyPr>
          <a:lstStyle/>
          <a:p>
            <a:pPr marL="0" indent="0">
              <a:buNone/>
            </a:pPr>
            <a:r>
              <a:rPr lang="en-US" u="sng" dirty="0">
                <a:solidFill>
                  <a:schemeClr val="tx1"/>
                </a:solidFill>
                <a:effectLst/>
                <a:latin typeface="+mn-lt"/>
                <a:ea typeface="Times New Roman" panose="02020603050405020304" pitchFamily="18" charset="0"/>
                <a:cs typeface="Arial"/>
              </a:rPr>
              <a:t>Step #3:</a:t>
            </a:r>
            <a:r>
              <a:rPr lang="en-US" dirty="0">
                <a:solidFill>
                  <a:schemeClr val="tx1"/>
                </a:solidFill>
                <a:latin typeface="+mn-lt"/>
                <a:ea typeface="Times New Roman" panose="02020603050405020304" pitchFamily="18" charset="0"/>
                <a:cs typeface="Arial"/>
              </a:rPr>
              <a:t> Entitle invoice based on contracting officer instructions.</a:t>
            </a:r>
          </a:p>
          <a:p>
            <a:endParaRPr lang="en-US" dirty="0">
              <a:solidFill>
                <a:schemeClr val="tx1"/>
              </a:solidFill>
              <a:effectLst/>
              <a:latin typeface="+mn-lt"/>
              <a:ea typeface="Times New Roman" panose="02020603050405020304" pitchFamily="18" charset="0"/>
              <a:cs typeface="Arial"/>
            </a:endParaRPr>
          </a:p>
          <a:p>
            <a:pPr marL="0" indent="0">
              <a:spcBef>
                <a:spcPts val="0"/>
              </a:spcBef>
              <a:buNone/>
            </a:pPr>
            <a:r>
              <a:rPr lang="en-US" dirty="0">
                <a:solidFill>
                  <a:schemeClr val="tx1"/>
                </a:solidFill>
                <a:latin typeface="+mn-lt"/>
                <a:ea typeface="Times New Roman" panose="02020603050405020304" pitchFamily="18" charset="0"/>
                <a:cs typeface="Arial"/>
              </a:rPr>
              <a:t>Example: Planes R Us </a:t>
            </a:r>
            <a:r>
              <a:rPr lang="en-US" dirty="0">
                <a:solidFill>
                  <a:schemeClr val="tx1"/>
                </a:solidFill>
                <a:effectLst/>
                <a:latin typeface="+mn-lt"/>
                <a:ea typeface="Times New Roman" panose="02020603050405020304" pitchFamily="18" charset="0"/>
                <a:cs typeface="Arial"/>
              </a:rPr>
              <a:t>bills </a:t>
            </a:r>
            <a:r>
              <a:rPr lang="en-US" dirty="0">
                <a:solidFill>
                  <a:schemeClr val="tx1"/>
                </a:solidFill>
                <a:latin typeface="+mn-lt"/>
                <a:ea typeface="Times New Roman" panose="02020603050405020304" pitchFamily="18" charset="0"/>
                <a:cs typeface="Arial"/>
              </a:rPr>
              <a:t>PBPA001 on CLIN 0001 </a:t>
            </a:r>
            <a:r>
              <a:rPr lang="en-US" dirty="0">
                <a:solidFill>
                  <a:schemeClr val="tx1"/>
                </a:solidFill>
                <a:effectLst/>
                <a:latin typeface="+mn-lt"/>
                <a:ea typeface="Times New Roman" panose="02020603050405020304" pitchFamily="18" charset="0"/>
                <a:cs typeface="Arial"/>
              </a:rPr>
              <a:t>for $5,500.00. </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CLIN 0001 ACRN AA = $5,000.00</a:t>
            </a:r>
          </a:p>
          <a:p>
            <a:pPr marL="400050" lvl="1" indent="0">
              <a:spcBef>
                <a:spcPts val="0"/>
              </a:spcBef>
              <a:buNone/>
            </a:pPr>
            <a:r>
              <a:rPr lang="en-US" sz="2400" strike="sngStrike" dirty="0">
                <a:solidFill>
                  <a:srgbClr val="FF0000"/>
                </a:solidFill>
                <a:effectLst/>
                <a:latin typeface="+mn-lt"/>
                <a:ea typeface="Times New Roman" panose="02020603050405020304" pitchFamily="18" charset="0"/>
                <a:cs typeface="Arial"/>
              </a:rPr>
              <a:t>CLIN 0001 ACRN AB = $0.00</a:t>
            </a:r>
          </a:p>
          <a:p>
            <a:pPr marL="400050" lvl="1" indent="0">
              <a:spcBef>
                <a:spcPts val="0"/>
              </a:spcBef>
              <a:buNone/>
            </a:pPr>
            <a:r>
              <a:rPr lang="en-US" sz="2400" strike="sngStrike" dirty="0">
                <a:solidFill>
                  <a:srgbClr val="FF0000"/>
                </a:solidFill>
                <a:latin typeface="+mn-lt"/>
                <a:ea typeface="Times New Roman" panose="02020603050405020304" pitchFamily="18" charset="0"/>
                <a:cs typeface="Arial"/>
              </a:rPr>
              <a:t>C</a:t>
            </a:r>
            <a:r>
              <a:rPr lang="en-US" sz="2400" strike="sngStrike" dirty="0">
                <a:solidFill>
                  <a:srgbClr val="FF0000"/>
                </a:solidFill>
                <a:effectLst/>
                <a:latin typeface="+mn-lt"/>
                <a:ea typeface="Times New Roman" panose="02020603050405020304" pitchFamily="18" charset="0"/>
                <a:cs typeface="Arial"/>
              </a:rPr>
              <a:t>LIN 0001 ACRN AC = $0.00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CLIN 0001 ACRN AD </a:t>
            </a:r>
            <a:r>
              <a:rPr lang="en-US" sz="2400" dirty="0">
                <a:solidFill>
                  <a:schemeClr val="tx1"/>
                </a:solidFill>
                <a:latin typeface="+mn-lt"/>
                <a:ea typeface="Times New Roman" panose="02020603050405020304" pitchFamily="18" charset="0"/>
                <a:cs typeface="Arial"/>
              </a:rPr>
              <a:t>= $500.00	</a:t>
            </a:r>
            <a:endParaRPr lang="en-US" sz="2400"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Total = $5,500.00</a:t>
            </a:r>
          </a:p>
          <a:p>
            <a:endParaRPr lang="en-US" dirty="0"/>
          </a:p>
        </p:txBody>
      </p:sp>
      <p:sp>
        <p:nvSpPr>
          <p:cNvPr id="4" name="Date Placeholder 3">
            <a:extLst>
              <a:ext uri="{FF2B5EF4-FFF2-40B4-BE49-F238E27FC236}">
                <a16:creationId xmlns:a16="http://schemas.microsoft.com/office/drawing/2014/main" id="{25BCEC5A-BE18-226D-1C3B-98FF6C30D1FD}"/>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8A42555D-99E9-B1A6-33C7-E49673CAF9CC}"/>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C9C4C76A-C4AB-4A06-46C6-162DFAD4ECED}"/>
              </a:ext>
            </a:extLst>
          </p:cNvPr>
          <p:cNvSpPr>
            <a:spLocks noGrp="1"/>
          </p:cNvSpPr>
          <p:nvPr>
            <p:ph type="sldNum" sz="quarter" idx="12"/>
          </p:nvPr>
        </p:nvSpPr>
        <p:spPr/>
        <p:txBody>
          <a:bodyPr/>
          <a:lstStyle/>
          <a:p>
            <a:fld id="{2C4898AF-1F4D-4737-8FEA-706E03585D5F}" type="slidenum">
              <a:rPr lang="en-US" smtClean="0"/>
              <a:pPr/>
              <a:t>31</a:t>
            </a:fld>
            <a:endParaRPr lang="en-US"/>
          </a:p>
        </p:txBody>
      </p:sp>
    </p:spTree>
    <p:extLst>
      <p:ext uri="{BB962C8B-B14F-4D97-AF65-F5344CB8AC3E}">
        <p14:creationId xmlns:p14="http://schemas.microsoft.com/office/powerpoint/2010/main" val="345737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A540-2187-F826-7793-3C1339F6B528}"/>
              </a:ext>
            </a:extLst>
          </p:cNvPr>
          <p:cNvSpPr>
            <a:spLocks noGrp="1"/>
          </p:cNvSpPr>
          <p:nvPr>
            <p:ph type="title"/>
          </p:nvPr>
        </p:nvSpPr>
        <p:spPr/>
        <p:txBody>
          <a:bodyPr>
            <a:normAutofit fontScale="90000"/>
          </a:bodyPr>
          <a:lstStyle/>
          <a:p>
            <a:r>
              <a:rPr lang="en-US" dirty="0"/>
              <a:t>Scenario 5: Acceptable to Administrative Contracting Officer</a:t>
            </a:r>
          </a:p>
        </p:txBody>
      </p:sp>
      <p:sp>
        <p:nvSpPr>
          <p:cNvPr id="3" name="Content Placeholder 2">
            <a:extLst>
              <a:ext uri="{FF2B5EF4-FFF2-40B4-BE49-F238E27FC236}">
                <a16:creationId xmlns:a16="http://schemas.microsoft.com/office/drawing/2014/main" id="{AE4D7D37-903B-D340-40FB-D269B40DBCD2}"/>
              </a:ext>
            </a:extLst>
          </p:cNvPr>
          <p:cNvSpPr>
            <a:spLocks noGrp="1"/>
          </p:cNvSpPr>
          <p:nvPr>
            <p:ph idx="1"/>
          </p:nvPr>
        </p:nvSpPr>
        <p:spPr/>
        <p:txBody>
          <a:bodyPr>
            <a:normAutofit/>
          </a:bodyPr>
          <a:lstStyle/>
          <a:p>
            <a:pPr marL="0" indent="0">
              <a:buNone/>
            </a:pPr>
            <a:r>
              <a:rPr lang="en-US" sz="2400" b="0" i="0" u="none" strike="noStrike" dirty="0">
                <a:solidFill>
                  <a:srgbClr val="000000"/>
                </a:solidFill>
                <a:effectLst/>
                <a:latin typeface="Calibri" panose="020F0502020204030204" pitchFamily="34" charset="0"/>
              </a:rPr>
              <a:t>Allocate costs among line items and countries in a manner </a:t>
            </a:r>
            <a:r>
              <a:rPr lang="en-US" sz="2400" b="0" i="0" u="sng" strike="noStrike" dirty="0">
                <a:solidFill>
                  <a:srgbClr val="000000"/>
                </a:solidFill>
                <a:effectLst/>
                <a:latin typeface="Calibri" panose="020F0502020204030204" pitchFamily="34" charset="0"/>
              </a:rPr>
              <a:t>acceptable to the Administrative Contracting Officer.</a:t>
            </a:r>
          </a:p>
          <a:p>
            <a:pPr marL="0" indent="0">
              <a:buNone/>
            </a:pPr>
            <a:endParaRPr lang="en-US" u="sng"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When an FMS progress payment we will entitle it IAW the countries and amounts provided by the Administrative Contracting Officer.</a:t>
            </a:r>
          </a:p>
          <a:p>
            <a:pPr marL="0" indent="0">
              <a:buNone/>
            </a:pP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AF Base X, Base Y and Base Z all order planes from Planes R Us Co., a small contractor.  Planes R Us needs money up front to begin work.  They bill an FMS progress payment, we entitle IAW with the countries assigned  by the administrative contracting officer.  </a:t>
            </a:r>
            <a:endParaRPr lang="en-US" dirty="0"/>
          </a:p>
          <a:p>
            <a:endParaRPr lang="en-US" dirty="0"/>
          </a:p>
        </p:txBody>
      </p:sp>
      <p:sp>
        <p:nvSpPr>
          <p:cNvPr id="4" name="Date Placeholder 3">
            <a:extLst>
              <a:ext uri="{FF2B5EF4-FFF2-40B4-BE49-F238E27FC236}">
                <a16:creationId xmlns:a16="http://schemas.microsoft.com/office/drawing/2014/main" id="{1BDA967D-2F0B-4A39-0260-D39A26F153EC}"/>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C3C62FC4-5864-D515-D1FB-E1C1D5842949}"/>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CD7884C7-A016-D943-A52E-3C14A44EA837}"/>
              </a:ext>
            </a:extLst>
          </p:cNvPr>
          <p:cNvSpPr>
            <a:spLocks noGrp="1"/>
          </p:cNvSpPr>
          <p:nvPr>
            <p:ph type="sldNum" sz="quarter" idx="12"/>
          </p:nvPr>
        </p:nvSpPr>
        <p:spPr/>
        <p:txBody>
          <a:bodyPr/>
          <a:lstStyle/>
          <a:p>
            <a:fld id="{2C4898AF-1F4D-4737-8FEA-706E03585D5F}" type="slidenum">
              <a:rPr lang="en-US" smtClean="0"/>
              <a:pPr/>
              <a:t>32</a:t>
            </a:fld>
            <a:endParaRPr lang="en-US"/>
          </a:p>
        </p:txBody>
      </p:sp>
    </p:spTree>
    <p:extLst>
      <p:ext uri="{BB962C8B-B14F-4D97-AF65-F5344CB8AC3E}">
        <p14:creationId xmlns:p14="http://schemas.microsoft.com/office/powerpoint/2010/main" val="108673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4B9C-A610-DCF4-EABD-FEBABB437B53}"/>
              </a:ext>
            </a:extLst>
          </p:cNvPr>
          <p:cNvSpPr>
            <a:spLocks noGrp="1"/>
          </p:cNvSpPr>
          <p:nvPr>
            <p:ph type="title"/>
          </p:nvPr>
        </p:nvSpPr>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A5B416E4-2DF2-AE86-9ED3-A7246AFE249A}"/>
              </a:ext>
            </a:extLst>
          </p:cNvPr>
          <p:cNvSpPr>
            <a:spLocks noGrp="1"/>
          </p:cNvSpPr>
          <p:nvPr>
            <p:ph idx="1"/>
          </p:nvPr>
        </p:nvSpPr>
        <p:spPr>
          <a:xfrm>
            <a:off x="304800" y="3066584"/>
            <a:ext cx="8534400" cy="3105615"/>
          </a:xfrm>
        </p:spPr>
        <p:txBody>
          <a:bodyPr/>
          <a:lstStyle/>
          <a:p>
            <a:pPr marL="0" indent="0" algn="ctr">
              <a:buNone/>
            </a:pPr>
            <a:r>
              <a:rPr lang="en-US" dirty="0">
                <a:latin typeface="Arial"/>
                <a:cs typeface="Arial"/>
              </a:rPr>
              <a:t>Practical Example: </a:t>
            </a:r>
            <a:r>
              <a:rPr lang="en-US" dirty="0"/>
              <a:t>Acceptable to Administrative Contracting Officer </a:t>
            </a:r>
            <a:r>
              <a:rPr lang="en-US" dirty="0">
                <a:latin typeface="Arial"/>
                <a:cs typeface="Arial"/>
              </a:rPr>
              <a:t>(FMS Progress Payments)</a:t>
            </a:r>
            <a:endParaRPr lang="en-US" dirty="0"/>
          </a:p>
        </p:txBody>
      </p:sp>
      <p:sp>
        <p:nvSpPr>
          <p:cNvPr id="4" name="Date Placeholder 3">
            <a:extLst>
              <a:ext uri="{FF2B5EF4-FFF2-40B4-BE49-F238E27FC236}">
                <a16:creationId xmlns:a16="http://schemas.microsoft.com/office/drawing/2014/main" id="{2C27C576-B512-5783-12D7-54A27A24EEB9}"/>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6F98DB17-5DB8-3979-4AA4-60D0A52A19BD}"/>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4E1C734E-D534-9842-1BE2-9843504476B6}"/>
              </a:ext>
            </a:extLst>
          </p:cNvPr>
          <p:cNvSpPr>
            <a:spLocks noGrp="1"/>
          </p:cNvSpPr>
          <p:nvPr>
            <p:ph type="sldNum" sz="quarter" idx="12"/>
          </p:nvPr>
        </p:nvSpPr>
        <p:spPr/>
        <p:txBody>
          <a:bodyPr/>
          <a:lstStyle/>
          <a:p>
            <a:fld id="{2C4898AF-1F4D-4737-8FEA-706E03585D5F}" type="slidenum">
              <a:rPr lang="en-US" smtClean="0"/>
              <a:pPr/>
              <a:t>33</a:t>
            </a:fld>
            <a:endParaRPr lang="en-US"/>
          </a:p>
        </p:txBody>
      </p:sp>
    </p:spTree>
    <p:extLst>
      <p:ext uri="{BB962C8B-B14F-4D97-AF65-F5344CB8AC3E}">
        <p14:creationId xmlns:p14="http://schemas.microsoft.com/office/powerpoint/2010/main" val="3418025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5861-61F7-6D2B-7967-BAD6BAFFD105}"/>
              </a:ext>
            </a:extLst>
          </p:cNvPr>
          <p:cNvSpPr>
            <a:spLocks noGrp="1"/>
          </p:cNvSpPr>
          <p:nvPr>
            <p:ph type="title"/>
          </p:nvPr>
        </p:nvSpPr>
        <p:spPr/>
        <p:txBody>
          <a:bodyPr>
            <a:normAutofit fontScale="90000"/>
          </a:bodyPr>
          <a:lstStyle/>
          <a:p>
            <a:r>
              <a:rPr lang="en-US" dirty="0"/>
              <a:t>Scenario 5: Acceptable to Administrative Contracting Officer</a:t>
            </a:r>
          </a:p>
        </p:txBody>
      </p:sp>
      <p:sp>
        <p:nvSpPr>
          <p:cNvPr id="3" name="Content Placeholder 2">
            <a:extLst>
              <a:ext uri="{FF2B5EF4-FFF2-40B4-BE49-F238E27FC236}">
                <a16:creationId xmlns:a16="http://schemas.microsoft.com/office/drawing/2014/main" id="{3A815823-0B4E-EFE0-1BBB-D7A17B675643}"/>
              </a:ext>
            </a:extLst>
          </p:cNvPr>
          <p:cNvSpPr>
            <a:spLocks noGrp="1"/>
          </p:cNvSpPr>
          <p:nvPr>
            <p:ph idx="1"/>
          </p:nvPr>
        </p:nvSpPr>
        <p:spPr/>
        <p:txBody>
          <a:bodyPr/>
          <a:lstStyle/>
          <a:p>
            <a:pPr marL="0" indent="0">
              <a:buNone/>
            </a:pPr>
            <a:r>
              <a:rPr lang="en-US" u="sng" dirty="0">
                <a:solidFill>
                  <a:schemeClr val="tx1"/>
                </a:solidFill>
                <a:latin typeface="+mn-lt"/>
                <a:ea typeface="Times New Roman" panose="02020603050405020304" pitchFamily="18" charset="0"/>
                <a:cs typeface="Calibri"/>
              </a:rPr>
              <a:t>Step #1:</a:t>
            </a:r>
            <a:r>
              <a:rPr lang="en-US" dirty="0">
                <a:effectLst/>
                <a:latin typeface="+mn-lt"/>
                <a:ea typeface="Times New Roman" panose="02020603050405020304" pitchFamily="18" charset="0"/>
                <a:cs typeface="Arial"/>
              </a:rPr>
              <a:t> </a:t>
            </a:r>
            <a:r>
              <a:rPr lang="en-US" dirty="0">
                <a:solidFill>
                  <a:schemeClr val="tx1"/>
                </a:solidFill>
                <a:effectLst/>
                <a:latin typeface="+mn-lt"/>
                <a:ea typeface="Times New Roman" panose="02020603050405020304" pitchFamily="18" charset="0"/>
                <a:cs typeface="Arial"/>
              </a:rPr>
              <a:t>Find the current obligated amounts for each FFP ACRN and identify the FMS country involved.</a:t>
            </a:r>
          </a:p>
          <a:p>
            <a:pPr marL="461645" lvl="2" indent="0">
              <a:buNone/>
            </a:pPr>
            <a:endParaRPr lang="en-US" sz="2400" dirty="0">
              <a:effectLst/>
              <a:latin typeface="+mn-lt"/>
              <a:ea typeface="Times New Roman" panose="02020603050405020304" pitchFamily="18" charset="0"/>
            </a:endParaRPr>
          </a:p>
          <a:p>
            <a:pPr marL="461645" lvl="2" indent="0">
              <a:buNone/>
            </a:pPr>
            <a:r>
              <a:rPr lang="en-US" sz="2400" dirty="0">
                <a:effectLst/>
                <a:latin typeface="+mn-lt"/>
                <a:ea typeface="Times New Roman" panose="02020603050405020304" pitchFamily="18" charset="0"/>
                <a:cs typeface="Arial"/>
              </a:rPr>
              <a:t>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ULO            Country</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FFP</a:t>
            </a:r>
          </a:p>
          <a:p>
            <a:pPr marL="461645" lvl="2" indent="0">
              <a:buNone/>
            </a:pPr>
            <a:r>
              <a:rPr lang="en-US" sz="2400" dirty="0">
                <a:effectLst/>
                <a:latin typeface="+mn-lt"/>
                <a:ea typeface="Times New Roman" panose="02020603050405020304" pitchFamily="18" charset="0"/>
                <a:cs typeface="Arial"/>
              </a:rPr>
              <a:t>   AA      $100,000.00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100,000.00      	JA</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a:t>
            </a:r>
          </a:p>
          <a:p>
            <a:pPr marL="461645" lvl="2" indent="0">
              <a:buNone/>
            </a:pPr>
            <a:r>
              <a:rPr lang="en-US" sz="2400" dirty="0">
                <a:effectLst/>
                <a:latin typeface="+mn-lt"/>
                <a:ea typeface="Times New Roman" panose="02020603050405020304" pitchFamily="18" charset="0"/>
                <a:cs typeface="Arial"/>
              </a:rPr>
              <a:t>   AB        $75,000.00</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$75,000.00         SP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Y</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dirty="0">
                <a:solidFill>
                  <a:srgbClr val="FF0000"/>
                </a:solidFill>
                <a:effectLst/>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AC      $150,000.00</a:t>
            </a:r>
            <a:r>
              <a:rPr lang="en-US" sz="2400" strike="sngStrike" dirty="0">
                <a:solidFill>
                  <a:srgbClr val="FF0000"/>
                </a:solidFill>
                <a:latin typeface="+mn-lt"/>
                <a:ea typeface="Times New Roman" panose="02020603050405020304" pitchFamily="18" charset="0"/>
                <a:cs typeface="Arial"/>
              </a:rPr>
              <a:t>      $150,000.00      </a:t>
            </a:r>
            <a:r>
              <a:rPr lang="en-US" sz="2400" strike="sngStrike" dirty="0">
                <a:solidFill>
                  <a:srgbClr val="FF0000"/>
                </a:solidFill>
                <a:effectLst/>
                <a:latin typeface="+mn-lt"/>
                <a:ea typeface="Times New Roman" panose="02020603050405020304" pitchFamily="18" charset="0"/>
                <a:cs typeface="Arial"/>
              </a:rPr>
              <a:t>  US  </a:t>
            </a:r>
            <a:r>
              <a:rPr lang="en-US" sz="2400" strike="sngStrike" dirty="0">
                <a:solidFill>
                  <a:srgbClr val="FF0000"/>
                </a:solidFill>
                <a:latin typeface="+mn-lt"/>
                <a:ea typeface="Times New Roman" panose="02020603050405020304" pitchFamily="18" charset="0"/>
                <a:cs typeface="Arial"/>
              </a:rPr>
              <a:t>          </a:t>
            </a:r>
            <a:r>
              <a:rPr lang="en-US" sz="2400" strike="sngStrike" dirty="0">
                <a:solidFill>
                  <a:srgbClr val="FF0000"/>
                </a:solidFill>
                <a:effectLst/>
                <a:latin typeface="+mn-lt"/>
                <a:ea typeface="Times New Roman" panose="02020603050405020304" pitchFamily="18" charset="0"/>
                <a:cs typeface="Arial"/>
              </a:rPr>
              <a:t> N</a:t>
            </a:r>
            <a:r>
              <a:rPr lang="en-US" sz="2400" strike="sngStrike" dirty="0">
                <a:solidFill>
                  <a:srgbClr val="FF0000"/>
                </a:solidFill>
                <a:latin typeface="+mn-lt"/>
                <a:ea typeface="Times New Roman" panose="02020603050405020304" pitchFamily="18" charset="0"/>
                <a:cs typeface="Arial"/>
              </a:rPr>
              <a:t> </a:t>
            </a:r>
            <a:endParaRPr lang="en-US" sz="2400" strike="sngStrike" dirty="0">
              <a:solidFill>
                <a:srgbClr val="FF0000"/>
              </a:solidFill>
              <a:effectLst/>
              <a:latin typeface="+mn-lt"/>
              <a:ea typeface="Times New Roman" panose="02020603050405020304" pitchFamily="18" charset="0"/>
              <a:cs typeface="Arial"/>
            </a:endParaRPr>
          </a:p>
          <a:p>
            <a:pPr marL="461645" lvl="2" indent="0">
              <a:buNone/>
            </a:pPr>
            <a:r>
              <a:rPr lang="en-US" sz="2400"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$5,000.00</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$5,000.00         US</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Y</a:t>
            </a:r>
            <a:r>
              <a:rPr lang="en-US" sz="2400" u="sng" dirty="0">
                <a:latin typeface="+mn-lt"/>
                <a:ea typeface="Times New Roman" panose="02020603050405020304" pitchFamily="18" charset="0"/>
                <a:cs typeface="Arial"/>
              </a:rPr>
              <a:t> </a:t>
            </a:r>
          </a:p>
          <a:p>
            <a:pPr marL="461645" lvl="2" indent="0">
              <a:buNone/>
            </a:pPr>
            <a:r>
              <a:rPr lang="en-US" sz="2400" dirty="0">
                <a:effectLst/>
                <a:latin typeface="+mn-lt"/>
                <a:ea typeface="Aptos" panose="020B0004020202020204" pitchFamily="34" charset="0"/>
                <a:cs typeface="Arial"/>
              </a:rPr>
              <a:t>Total      $330,000.00      $330,000.00    </a:t>
            </a:r>
            <a:endParaRPr lang="en-US" sz="2400" dirty="0">
              <a:latin typeface="+mn-lt"/>
              <a:cs typeface="Arial"/>
            </a:endParaRPr>
          </a:p>
          <a:p>
            <a:endParaRPr lang="en-US" dirty="0"/>
          </a:p>
        </p:txBody>
      </p:sp>
      <p:sp>
        <p:nvSpPr>
          <p:cNvPr id="4" name="Date Placeholder 3">
            <a:extLst>
              <a:ext uri="{FF2B5EF4-FFF2-40B4-BE49-F238E27FC236}">
                <a16:creationId xmlns:a16="http://schemas.microsoft.com/office/drawing/2014/main" id="{A9619D17-7033-6E7D-44D2-7D1845E7C1C8}"/>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A5FE9773-92EA-AA39-A205-65C5812DE032}"/>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1FF6E8D1-AF72-1C9E-CD33-B4F295EBB814}"/>
              </a:ext>
            </a:extLst>
          </p:cNvPr>
          <p:cNvSpPr>
            <a:spLocks noGrp="1"/>
          </p:cNvSpPr>
          <p:nvPr>
            <p:ph type="sldNum" sz="quarter" idx="12"/>
          </p:nvPr>
        </p:nvSpPr>
        <p:spPr/>
        <p:txBody>
          <a:bodyPr/>
          <a:lstStyle/>
          <a:p>
            <a:fld id="{2C4898AF-1F4D-4737-8FEA-706E03585D5F}" type="slidenum">
              <a:rPr lang="en-US" smtClean="0"/>
              <a:pPr/>
              <a:t>34</a:t>
            </a:fld>
            <a:endParaRPr lang="en-US"/>
          </a:p>
        </p:txBody>
      </p:sp>
    </p:spTree>
    <p:extLst>
      <p:ext uri="{BB962C8B-B14F-4D97-AF65-F5344CB8AC3E}">
        <p14:creationId xmlns:p14="http://schemas.microsoft.com/office/powerpoint/2010/main" val="1892472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7D30-F7A4-0F5D-8E27-A3CF498882C7}"/>
              </a:ext>
            </a:extLst>
          </p:cNvPr>
          <p:cNvSpPr>
            <a:spLocks noGrp="1"/>
          </p:cNvSpPr>
          <p:nvPr>
            <p:ph type="title"/>
          </p:nvPr>
        </p:nvSpPr>
        <p:spPr/>
        <p:txBody>
          <a:bodyPr>
            <a:normAutofit fontScale="90000"/>
          </a:bodyPr>
          <a:lstStyle/>
          <a:p>
            <a:r>
              <a:rPr lang="en-US" dirty="0"/>
              <a:t>Scenario 5: Acceptable to Administrative Contracting Officer</a:t>
            </a:r>
          </a:p>
        </p:txBody>
      </p:sp>
      <p:sp>
        <p:nvSpPr>
          <p:cNvPr id="3" name="Content Placeholder 2">
            <a:extLst>
              <a:ext uri="{FF2B5EF4-FFF2-40B4-BE49-F238E27FC236}">
                <a16:creationId xmlns:a16="http://schemas.microsoft.com/office/drawing/2014/main" id="{DBCD9C41-B6D4-5101-11E7-49E403BBC348}"/>
              </a:ext>
            </a:extLst>
          </p:cNvPr>
          <p:cNvSpPr>
            <a:spLocks noGrp="1"/>
          </p:cNvSpPr>
          <p:nvPr>
            <p:ph idx="1"/>
          </p:nvPr>
        </p:nvSpPr>
        <p:spPr/>
        <p:txBody>
          <a:bodyPr/>
          <a:lstStyle/>
          <a:p>
            <a:pPr marL="0" indent="0">
              <a:spcBef>
                <a:spcPts val="0"/>
              </a:spcBef>
              <a:buNone/>
            </a:pPr>
            <a:r>
              <a:rPr lang="en-US" u="sng" dirty="0">
                <a:solidFill>
                  <a:schemeClr val="tx1"/>
                </a:solidFill>
                <a:effectLst/>
                <a:latin typeface="+mn-lt"/>
                <a:ea typeface="Times New Roman" panose="02020603050405020304" pitchFamily="18" charset="0"/>
                <a:cs typeface="Arial"/>
              </a:rPr>
              <a:t>Step #2:</a:t>
            </a:r>
            <a:r>
              <a:rPr lang="en-US" dirty="0">
                <a:solidFill>
                  <a:schemeClr val="tx1"/>
                </a:solidFill>
                <a:latin typeface="+mn-lt"/>
                <a:ea typeface="Times New Roman" panose="02020603050405020304" pitchFamily="18" charset="0"/>
                <a:cs typeface="Arial"/>
              </a:rPr>
              <a:t> Verify the countries provided by the administrative contracting officer.</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latin typeface="+mn-lt"/>
                <a:ea typeface="Times New Roman" panose="02020603050405020304" pitchFamily="18" charset="0"/>
                <a:cs typeface="Arial"/>
              </a:rPr>
              <a:t>Contracting officer cited countries:</a:t>
            </a:r>
          </a:p>
          <a:p>
            <a:pPr marL="400050" lvl="1" indent="0">
              <a:spcBef>
                <a:spcPts val="0"/>
              </a:spcBef>
              <a:buNone/>
            </a:pPr>
            <a:endParaRPr lang="en-US" sz="2400"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latin typeface="+mn-lt"/>
                <a:ea typeface="Times New Roman" panose="02020603050405020304" pitchFamily="18" charset="0"/>
                <a:cs typeface="Arial"/>
              </a:rPr>
              <a:t>Country     Amount</a:t>
            </a:r>
          </a:p>
          <a:p>
            <a:pPr marL="400050" lvl="1" indent="0">
              <a:spcBef>
                <a:spcPts val="0"/>
              </a:spcBef>
              <a:buNone/>
            </a:pPr>
            <a:r>
              <a:rPr lang="en-US" sz="2400" dirty="0">
                <a:solidFill>
                  <a:schemeClr val="tx1"/>
                </a:solidFill>
                <a:latin typeface="+mn-lt"/>
                <a:ea typeface="Times New Roman" panose="02020603050405020304" pitchFamily="18" charset="0"/>
                <a:cs typeface="Arial"/>
              </a:rPr>
              <a:t>     JA         $5,000.00</a:t>
            </a:r>
          </a:p>
          <a:p>
            <a:pPr marL="400050" lvl="1" indent="0">
              <a:spcBef>
                <a:spcPts val="0"/>
              </a:spcBef>
              <a:buNone/>
            </a:pPr>
            <a:r>
              <a:rPr lang="en-US" sz="2400" dirty="0">
                <a:solidFill>
                  <a:schemeClr val="tx1"/>
                </a:solidFill>
                <a:latin typeface="+mn-lt"/>
                <a:ea typeface="Times New Roman" panose="02020603050405020304" pitchFamily="18" charset="0"/>
                <a:cs typeface="Arial"/>
              </a:rPr>
              <a:t>     SP    	$500.00 </a:t>
            </a:r>
          </a:p>
          <a:p>
            <a:endParaRPr lang="en-US" dirty="0"/>
          </a:p>
        </p:txBody>
      </p:sp>
      <p:sp>
        <p:nvSpPr>
          <p:cNvPr id="4" name="Date Placeholder 3">
            <a:extLst>
              <a:ext uri="{FF2B5EF4-FFF2-40B4-BE49-F238E27FC236}">
                <a16:creationId xmlns:a16="http://schemas.microsoft.com/office/drawing/2014/main" id="{174154B7-5FC5-6FA3-0EE1-7BEA842A8DB0}"/>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437049AE-7EE1-4C26-F144-DE2303C73416}"/>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831516E7-761B-DED8-1E1D-EF748F4EFF37}"/>
              </a:ext>
            </a:extLst>
          </p:cNvPr>
          <p:cNvSpPr>
            <a:spLocks noGrp="1"/>
          </p:cNvSpPr>
          <p:nvPr>
            <p:ph type="sldNum" sz="quarter" idx="12"/>
          </p:nvPr>
        </p:nvSpPr>
        <p:spPr/>
        <p:txBody>
          <a:bodyPr/>
          <a:lstStyle/>
          <a:p>
            <a:fld id="{2C4898AF-1F4D-4737-8FEA-706E03585D5F}" type="slidenum">
              <a:rPr lang="en-US" smtClean="0"/>
              <a:pPr/>
              <a:t>35</a:t>
            </a:fld>
            <a:endParaRPr lang="en-US"/>
          </a:p>
        </p:txBody>
      </p:sp>
    </p:spTree>
    <p:extLst>
      <p:ext uri="{BB962C8B-B14F-4D97-AF65-F5344CB8AC3E}">
        <p14:creationId xmlns:p14="http://schemas.microsoft.com/office/powerpoint/2010/main" val="707088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D590-4BEE-6BD4-3F3E-3A1AF9C09769}"/>
              </a:ext>
            </a:extLst>
          </p:cNvPr>
          <p:cNvSpPr>
            <a:spLocks noGrp="1"/>
          </p:cNvSpPr>
          <p:nvPr>
            <p:ph type="title"/>
          </p:nvPr>
        </p:nvSpPr>
        <p:spPr/>
        <p:txBody>
          <a:bodyPr>
            <a:normAutofit fontScale="90000"/>
          </a:bodyPr>
          <a:lstStyle/>
          <a:p>
            <a:r>
              <a:rPr lang="en-US" dirty="0"/>
              <a:t>Scenario 5: Acceptable to Administrative Contracting Officer</a:t>
            </a:r>
          </a:p>
        </p:txBody>
      </p:sp>
      <p:sp>
        <p:nvSpPr>
          <p:cNvPr id="3" name="Content Placeholder 2">
            <a:extLst>
              <a:ext uri="{FF2B5EF4-FFF2-40B4-BE49-F238E27FC236}">
                <a16:creationId xmlns:a16="http://schemas.microsoft.com/office/drawing/2014/main" id="{1E21B825-3035-104E-4EEB-E428E29B4A87}"/>
              </a:ext>
            </a:extLst>
          </p:cNvPr>
          <p:cNvSpPr>
            <a:spLocks noGrp="1"/>
          </p:cNvSpPr>
          <p:nvPr>
            <p:ph idx="1"/>
          </p:nvPr>
        </p:nvSpPr>
        <p:spPr/>
        <p:txBody>
          <a:bodyPr/>
          <a:lstStyle/>
          <a:p>
            <a:pPr marL="0" indent="0">
              <a:buNone/>
            </a:pPr>
            <a:r>
              <a:rPr lang="en-US" u="sng" dirty="0">
                <a:solidFill>
                  <a:schemeClr val="tx1"/>
                </a:solidFill>
                <a:effectLst/>
                <a:latin typeface="+mn-lt"/>
                <a:ea typeface="Times New Roman" panose="02020603050405020304" pitchFamily="18" charset="0"/>
                <a:cs typeface="Arial"/>
              </a:rPr>
              <a:t>Step #3:</a:t>
            </a:r>
            <a:r>
              <a:rPr lang="en-US" dirty="0">
                <a:solidFill>
                  <a:schemeClr val="tx1"/>
                </a:solidFill>
                <a:latin typeface="+mn-lt"/>
                <a:ea typeface="Times New Roman" panose="02020603050405020304" pitchFamily="18" charset="0"/>
                <a:cs typeface="Arial"/>
              </a:rPr>
              <a:t> Entitle invoice based on contracting officer instructions.</a:t>
            </a:r>
          </a:p>
          <a:p>
            <a:endParaRPr lang="en-US" dirty="0">
              <a:solidFill>
                <a:schemeClr val="tx1"/>
              </a:solidFill>
              <a:effectLst/>
              <a:latin typeface="+mn-lt"/>
              <a:ea typeface="Times New Roman" panose="02020603050405020304" pitchFamily="18" charset="0"/>
              <a:cs typeface="Arial"/>
            </a:endParaRPr>
          </a:p>
          <a:p>
            <a:pPr marL="0" indent="0">
              <a:spcBef>
                <a:spcPts val="0"/>
              </a:spcBef>
              <a:buNone/>
            </a:pPr>
            <a:r>
              <a:rPr lang="en-US" dirty="0">
                <a:solidFill>
                  <a:schemeClr val="tx1"/>
                </a:solidFill>
                <a:latin typeface="+mn-lt"/>
                <a:ea typeface="Times New Roman" panose="02020603050405020304" pitchFamily="18" charset="0"/>
                <a:cs typeface="Arial"/>
              </a:rPr>
              <a:t>Example: Planes R Us </a:t>
            </a:r>
            <a:r>
              <a:rPr lang="en-US" dirty="0">
                <a:solidFill>
                  <a:schemeClr val="tx1"/>
                </a:solidFill>
                <a:effectLst/>
                <a:latin typeface="+mn-lt"/>
                <a:ea typeface="Times New Roman" panose="02020603050405020304" pitchFamily="18" charset="0"/>
                <a:cs typeface="Arial"/>
              </a:rPr>
              <a:t>bills </a:t>
            </a:r>
            <a:r>
              <a:rPr lang="en-US" dirty="0">
                <a:solidFill>
                  <a:schemeClr val="tx1"/>
                </a:solidFill>
                <a:latin typeface="+mn-lt"/>
                <a:ea typeface="Times New Roman" panose="02020603050405020304" pitchFamily="18" charset="0"/>
                <a:cs typeface="Arial"/>
              </a:rPr>
              <a:t>PPRB001 </a:t>
            </a:r>
            <a:r>
              <a:rPr lang="en-US" dirty="0">
                <a:solidFill>
                  <a:schemeClr val="tx1"/>
                </a:solidFill>
                <a:effectLst/>
                <a:latin typeface="+mn-lt"/>
                <a:ea typeface="Times New Roman" panose="02020603050405020304" pitchFamily="18" charset="0"/>
                <a:cs typeface="Arial"/>
              </a:rPr>
              <a:t>for $5,500.00. </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Country JA ACRN AA = $5,000.00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Country SP ACRN AB = $500.00</a:t>
            </a:r>
          </a:p>
          <a:p>
            <a:pPr marL="400050" lvl="1" indent="0">
              <a:spcBef>
                <a:spcPts val="0"/>
              </a:spcBef>
              <a:buNone/>
            </a:pPr>
            <a:r>
              <a:rPr lang="en-US" sz="2400" strike="sngStrike" dirty="0">
                <a:solidFill>
                  <a:srgbClr val="FF0000"/>
                </a:solidFill>
                <a:latin typeface="+mn-lt"/>
                <a:ea typeface="Times New Roman" panose="02020603050405020304" pitchFamily="18" charset="0"/>
                <a:cs typeface="Arial"/>
              </a:rPr>
              <a:t>C</a:t>
            </a:r>
            <a:r>
              <a:rPr lang="en-US" sz="2400" strike="sngStrike" dirty="0">
                <a:solidFill>
                  <a:srgbClr val="FF0000"/>
                </a:solidFill>
                <a:effectLst/>
                <a:latin typeface="+mn-lt"/>
                <a:ea typeface="Times New Roman" panose="02020603050405020304" pitchFamily="18" charset="0"/>
                <a:cs typeface="Arial"/>
              </a:rPr>
              <a:t>LIN 0001 ACRN AC = $0.00</a:t>
            </a:r>
          </a:p>
          <a:p>
            <a:pPr marL="400050" lvl="1" indent="0">
              <a:spcBef>
                <a:spcPts val="0"/>
              </a:spcBef>
              <a:buNone/>
            </a:pPr>
            <a:r>
              <a:rPr lang="en-US" sz="2400" strike="sngStrike" dirty="0">
                <a:solidFill>
                  <a:srgbClr val="FF0000"/>
                </a:solidFill>
                <a:effectLst/>
                <a:latin typeface="+mn-lt"/>
                <a:ea typeface="Times New Roman" panose="02020603050405020304" pitchFamily="18" charset="0"/>
                <a:cs typeface="Arial"/>
              </a:rPr>
              <a:t>CLIN 0001 ACRN AD </a:t>
            </a:r>
            <a:r>
              <a:rPr lang="en-US" sz="2400" strike="sngStrike" dirty="0">
                <a:solidFill>
                  <a:srgbClr val="FF0000"/>
                </a:solidFill>
                <a:latin typeface="+mn-lt"/>
                <a:ea typeface="Times New Roman" panose="02020603050405020304" pitchFamily="18" charset="0"/>
                <a:cs typeface="Arial"/>
              </a:rPr>
              <a:t>= $0.00</a:t>
            </a:r>
            <a:r>
              <a:rPr lang="en-US" sz="2400" dirty="0">
                <a:solidFill>
                  <a:schemeClr val="tx1"/>
                </a:solidFill>
                <a:latin typeface="+mn-lt"/>
                <a:ea typeface="Times New Roman" panose="02020603050405020304" pitchFamily="18" charset="0"/>
                <a:cs typeface="Arial"/>
              </a:rPr>
              <a:t>	</a:t>
            </a:r>
            <a:endParaRPr lang="en-US" sz="2400" dirty="0">
              <a:solidFill>
                <a:schemeClr val="tx1"/>
              </a:solidFill>
              <a:effectLst/>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Total = $5,500.00</a:t>
            </a:r>
          </a:p>
          <a:p>
            <a:endParaRPr lang="en-US" dirty="0"/>
          </a:p>
        </p:txBody>
      </p:sp>
      <p:sp>
        <p:nvSpPr>
          <p:cNvPr id="4" name="Date Placeholder 3">
            <a:extLst>
              <a:ext uri="{FF2B5EF4-FFF2-40B4-BE49-F238E27FC236}">
                <a16:creationId xmlns:a16="http://schemas.microsoft.com/office/drawing/2014/main" id="{1AC89193-E1CA-FB8C-62BF-26E9236B2FB3}"/>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1BB0127-66F8-BF4E-1D06-43274F64F29A}"/>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30FA4030-B8EE-A009-B5C3-F04EEF67E8CE}"/>
              </a:ext>
            </a:extLst>
          </p:cNvPr>
          <p:cNvSpPr>
            <a:spLocks noGrp="1"/>
          </p:cNvSpPr>
          <p:nvPr>
            <p:ph type="sldNum" sz="quarter" idx="12"/>
          </p:nvPr>
        </p:nvSpPr>
        <p:spPr/>
        <p:txBody>
          <a:bodyPr/>
          <a:lstStyle/>
          <a:p>
            <a:fld id="{2C4898AF-1F4D-4737-8FEA-706E03585D5F}" type="slidenum">
              <a:rPr lang="en-US" smtClean="0"/>
              <a:pPr/>
              <a:t>36</a:t>
            </a:fld>
            <a:endParaRPr lang="en-US"/>
          </a:p>
        </p:txBody>
      </p:sp>
    </p:spTree>
    <p:extLst>
      <p:ext uri="{BB962C8B-B14F-4D97-AF65-F5344CB8AC3E}">
        <p14:creationId xmlns:p14="http://schemas.microsoft.com/office/powerpoint/2010/main" val="2734418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45B4-F3B9-558C-9EB9-CBE9B257FD64}"/>
              </a:ext>
            </a:extLst>
          </p:cNvPr>
          <p:cNvSpPr>
            <a:spLocks noGrp="1"/>
          </p:cNvSpPr>
          <p:nvPr>
            <p:ph type="title"/>
          </p:nvPr>
        </p:nvSpPr>
        <p:spPr/>
        <p:txBody>
          <a:bodyPr>
            <a:normAutofit fontScale="90000"/>
          </a:bodyPr>
          <a:lstStyle/>
          <a:p>
            <a:r>
              <a:rPr lang="en-US" dirty="0"/>
              <a:t>CLIN Level Detail Adjustments</a:t>
            </a:r>
          </a:p>
        </p:txBody>
      </p:sp>
      <p:sp>
        <p:nvSpPr>
          <p:cNvPr id="3" name="Content Placeholder 2">
            <a:extLst>
              <a:ext uri="{FF2B5EF4-FFF2-40B4-BE49-F238E27FC236}">
                <a16:creationId xmlns:a16="http://schemas.microsoft.com/office/drawing/2014/main" id="{D84558DC-F86F-B2FD-1B1F-95134BFFA690}"/>
              </a:ext>
            </a:extLst>
          </p:cNvPr>
          <p:cNvSpPr>
            <a:spLocks noGrp="1"/>
          </p:cNvSpPr>
          <p:nvPr>
            <p:ph idx="1"/>
          </p:nvPr>
        </p:nvSpPr>
        <p:spPr/>
        <p:txBody>
          <a:bodyPr/>
          <a:lstStyle/>
          <a:p>
            <a:pPr marL="0" indent="0">
              <a:buNone/>
            </a:pPr>
            <a:r>
              <a:rPr lang="en-US" dirty="0">
                <a:latin typeface="+mn-lt"/>
              </a:rPr>
              <a:t>PGI is point forward from where it is cited in the contractual document.</a:t>
            </a:r>
          </a:p>
          <a:p>
            <a:pPr marL="0" indent="0">
              <a:buNone/>
            </a:pPr>
            <a:endParaRPr lang="en-US" dirty="0">
              <a:latin typeface="+mn-lt"/>
            </a:endParaRPr>
          </a:p>
          <a:p>
            <a:pPr marL="0" indent="0">
              <a:buNone/>
            </a:pPr>
            <a:r>
              <a:rPr lang="en-US" dirty="0">
                <a:latin typeface="+mn-lt"/>
              </a:rPr>
              <a:t>Adjustments cannot be made retroactively.</a:t>
            </a:r>
          </a:p>
          <a:p>
            <a:pPr marL="0" indent="0">
              <a:buNone/>
            </a:pPr>
            <a:endParaRPr lang="en-US" dirty="0">
              <a:latin typeface="+mn-lt"/>
            </a:endParaRPr>
          </a:p>
          <a:p>
            <a:pPr marL="0" indent="0">
              <a:buNone/>
            </a:pPr>
            <a:r>
              <a:rPr lang="en-US" dirty="0">
                <a:latin typeface="+mn-lt"/>
              </a:rPr>
              <a:t>Adjustments can be made for payments posted incorrectly.</a:t>
            </a:r>
          </a:p>
        </p:txBody>
      </p:sp>
      <p:sp>
        <p:nvSpPr>
          <p:cNvPr id="4" name="Date Placeholder 3">
            <a:extLst>
              <a:ext uri="{FF2B5EF4-FFF2-40B4-BE49-F238E27FC236}">
                <a16:creationId xmlns:a16="http://schemas.microsoft.com/office/drawing/2014/main" id="{1015E2F3-F37B-8C1F-E5BE-B628BB76BFE3}"/>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728E5F94-A15E-1A70-9C2B-A95ADF3D4B0F}"/>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01D13118-28E3-9230-62C8-D12CD7D4B6B4}"/>
              </a:ext>
            </a:extLst>
          </p:cNvPr>
          <p:cNvSpPr>
            <a:spLocks noGrp="1"/>
          </p:cNvSpPr>
          <p:nvPr>
            <p:ph type="sldNum" sz="quarter" idx="12"/>
          </p:nvPr>
        </p:nvSpPr>
        <p:spPr/>
        <p:txBody>
          <a:bodyPr/>
          <a:lstStyle/>
          <a:p>
            <a:fld id="{2C4898AF-1F4D-4737-8FEA-706E03585D5F}" type="slidenum">
              <a:rPr lang="en-US" smtClean="0"/>
              <a:pPr/>
              <a:t>37</a:t>
            </a:fld>
            <a:endParaRPr lang="en-US"/>
          </a:p>
        </p:txBody>
      </p:sp>
    </p:spTree>
    <p:extLst>
      <p:ext uri="{BB962C8B-B14F-4D97-AF65-F5344CB8AC3E}">
        <p14:creationId xmlns:p14="http://schemas.microsoft.com/office/powerpoint/2010/main" val="384402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C463-C284-9C5C-F403-F0660F133B0C}"/>
              </a:ext>
            </a:extLst>
          </p:cNvPr>
          <p:cNvSpPr>
            <a:spLocks noGrp="1"/>
          </p:cNvSpPr>
          <p:nvPr>
            <p:ph type="title"/>
          </p:nvPr>
        </p:nvSpPr>
        <p:spPr/>
        <p:txBody>
          <a:bodyPr>
            <a:normAutofit fontScale="90000"/>
          </a:bodyPr>
          <a:lstStyle/>
          <a:p>
            <a:r>
              <a:rPr lang="en-US" dirty="0"/>
              <a:t>CLIN Level Detail Adjustments</a:t>
            </a:r>
          </a:p>
        </p:txBody>
      </p:sp>
      <p:sp>
        <p:nvSpPr>
          <p:cNvPr id="3" name="Content Placeholder 2">
            <a:extLst>
              <a:ext uri="{FF2B5EF4-FFF2-40B4-BE49-F238E27FC236}">
                <a16:creationId xmlns:a16="http://schemas.microsoft.com/office/drawing/2014/main" id="{E70B6FDE-6851-8D43-0A6E-2CA1717B1B2A}"/>
              </a:ext>
            </a:extLst>
          </p:cNvPr>
          <p:cNvSpPr>
            <a:spLocks noGrp="1"/>
          </p:cNvSpPr>
          <p:nvPr>
            <p:ph idx="1"/>
          </p:nvPr>
        </p:nvSpPr>
        <p:spPr/>
        <p:txBody>
          <a:bodyPr>
            <a:normAutofit/>
          </a:bodyPr>
          <a:lstStyle/>
          <a:p>
            <a:pPr marL="0" marR="0" indent="0">
              <a:spcBef>
                <a:spcPts val="0"/>
              </a:spcBef>
              <a:spcAft>
                <a:spcPts val="0"/>
              </a:spcAft>
              <a:buNone/>
            </a:pPr>
            <a:r>
              <a:rPr lang="en-US" dirty="0">
                <a:solidFill>
                  <a:schemeClr val="tx1"/>
                </a:solidFill>
                <a:effectLst/>
                <a:latin typeface="+mn-lt"/>
                <a:ea typeface="Times New Roman" panose="02020603050405020304" pitchFamily="18" charset="0"/>
              </a:rPr>
              <a:t>Corrections can be </a:t>
            </a:r>
            <a:r>
              <a:rPr lang="en-US" dirty="0">
                <a:solidFill>
                  <a:schemeClr val="tx1"/>
                </a:solidFill>
                <a:latin typeface="+mn-lt"/>
                <a:ea typeface="Times New Roman" panose="02020603050405020304" pitchFamily="18" charset="0"/>
              </a:rPr>
              <a:t>made to payments that were posted incorrectly by com</a:t>
            </a:r>
            <a:r>
              <a:rPr lang="en-US" dirty="0">
                <a:solidFill>
                  <a:schemeClr val="tx1"/>
                </a:solidFill>
                <a:effectLst/>
                <a:latin typeface="+mn-lt"/>
                <a:ea typeface="Times New Roman" panose="02020603050405020304" pitchFamily="18" charset="0"/>
              </a:rPr>
              <a:t>paring the “should be” ULO to the actual ULO for each ACRN and adjusting accordingly. CLIN current ULO – ACRN S/B ULO = ADJ amount. This can be done by adjusting the latest Payment or by adjusting the pay instructions for any invoice in house.</a:t>
            </a:r>
          </a:p>
          <a:p>
            <a:pPr marL="0" marR="0" indent="0">
              <a:spcBef>
                <a:spcPts val="0"/>
              </a:spcBef>
              <a:spcAft>
                <a:spcPts val="0"/>
              </a:spcAft>
              <a:buNone/>
            </a:pPr>
            <a:r>
              <a:rPr lang="en-US" dirty="0">
                <a:solidFill>
                  <a:schemeClr val="tx1"/>
                </a:solidFill>
                <a:latin typeface="+mn-lt"/>
                <a:ea typeface="Times New Roman" panose="02020603050405020304" pitchFamily="18" charset="0"/>
              </a:rPr>
              <a:t>Invoice was paid incorrectly</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pPr marL="400050" lvl="1" indent="0">
              <a:spcBef>
                <a:spcPts val="0"/>
              </a:spcBef>
              <a:buNone/>
            </a:pPr>
            <a:r>
              <a:rPr lang="en-US" sz="2400" dirty="0">
                <a:solidFill>
                  <a:schemeClr val="tx1"/>
                </a:solidFill>
                <a:effectLst/>
                <a:latin typeface="+mn-lt"/>
                <a:ea typeface="Times New Roman" panose="02020603050405020304" pitchFamily="18" charset="0"/>
              </a:rPr>
              <a:t>ACRN   S/B ULO     Actual ULO       Adjustment  Needed</a:t>
            </a:r>
          </a:p>
          <a:p>
            <a:pPr marL="400050" lvl="1" indent="0">
              <a:spcBef>
                <a:spcPts val="0"/>
              </a:spcBef>
              <a:buNone/>
            </a:pPr>
            <a:r>
              <a:rPr lang="en-US" sz="2400" dirty="0">
                <a:solidFill>
                  <a:schemeClr val="tx1"/>
                </a:solidFill>
                <a:effectLst/>
                <a:latin typeface="+mn-lt"/>
                <a:ea typeface="Times New Roman" panose="02020603050405020304" pitchFamily="18" charset="0"/>
              </a:rPr>
              <a:t>  AA       600.00   –    500.00        =              100.00</a:t>
            </a:r>
          </a:p>
          <a:p>
            <a:pPr marL="400050" lvl="1" indent="0">
              <a:spcBef>
                <a:spcPts val="0"/>
              </a:spcBef>
              <a:buNone/>
            </a:pPr>
            <a:r>
              <a:rPr lang="en-US" sz="2400" dirty="0">
                <a:solidFill>
                  <a:schemeClr val="tx1"/>
                </a:solidFill>
                <a:effectLst/>
                <a:latin typeface="+mn-lt"/>
                <a:ea typeface="Times New Roman" panose="02020603050405020304" pitchFamily="18" charset="0"/>
              </a:rPr>
              <a:t>  AB       450.00   –    500.00        =               (50.00)</a:t>
            </a:r>
          </a:p>
          <a:p>
            <a:pPr marL="400050" lvl="1" indent="0">
              <a:spcBef>
                <a:spcPts val="0"/>
              </a:spcBef>
              <a:buNone/>
            </a:pPr>
            <a:r>
              <a:rPr lang="en-US" sz="2400" dirty="0">
                <a:solidFill>
                  <a:schemeClr val="tx1"/>
                </a:solidFill>
                <a:effectLst/>
                <a:latin typeface="+mn-lt"/>
                <a:ea typeface="Times New Roman" panose="02020603050405020304" pitchFamily="18" charset="0"/>
              </a:rPr>
              <a:t>  AC       900.00   –  1,000.00       =              (100.00)</a:t>
            </a:r>
          </a:p>
          <a:p>
            <a:pPr marL="400050" lvl="1" indent="0">
              <a:spcBef>
                <a:spcPts val="0"/>
              </a:spcBef>
              <a:buNone/>
            </a:pPr>
            <a:r>
              <a:rPr lang="en-US" sz="2400" dirty="0">
                <a:solidFill>
                  <a:schemeClr val="tx1"/>
                </a:solidFill>
                <a:effectLst/>
                <a:latin typeface="+mn-lt"/>
                <a:ea typeface="Times New Roman" panose="02020603050405020304" pitchFamily="18" charset="0"/>
              </a:rPr>
              <a:t>  AD       300.00   –    250.00        =                50.00</a:t>
            </a:r>
          </a:p>
          <a:p>
            <a:pPr marL="0" marR="0" indent="0">
              <a:spcBef>
                <a:spcPts val="0"/>
              </a:spcBef>
              <a:spcAft>
                <a:spcPts val="0"/>
              </a:spcAft>
              <a:buNone/>
            </a:pPr>
            <a:r>
              <a:rPr lang="en-US" dirty="0">
                <a:solidFill>
                  <a:schemeClr val="tx1"/>
                </a:solidFill>
                <a:effectLst/>
                <a:latin typeface="+mn-lt"/>
                <a:ea typeface="Times New Roman" panose="02020603050405020304" pitchFamily="18" charset="0"/>
              </a:rPr>
              <a:t> </a:t>
            </a:r>
          </a:p>
          <a:p>
            <a:endParaRPr lang="en-US" dirty="0"/>
          </a:p>
        </p:txBody>
      </p:sp>
      <p:sp>
        <p:nvSpPr>
          <p:cNvPr id="4" name="Date Placeholder 3">
            <a:extLst>
              <a:ext uri="{FF2B5EF4-FFF2-40B4-BE49-F238E27FC236}">
                <a16:creationId xmlns:a16="http://schemas.microsoft.com/office/drawing/2014/main" id="{A9B54EB9-55C2-7CAB-E33B-A4E084224C1D}"/>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0148A6CB-B39F-B59A-8763-056B0B748A09}"/>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E69D3E04-C542-4FA0-5919-FCBF9D4A842A}"/>
              </a:ext>
            </a:extLst>
          </p:cNvPr>
          <p:cNvSpPr>
            <a:spLocks noGrp="1"/>
          </p:cNvSpPr>
          <p:nvPr>
            <p:ph type="sldNum" sz="quarter" idx="12"/>
          </p:nvPr>
        </p:nvSpPr>
        <p:spPr/>
        <p:txBody>
          <a:bodyPr/>
          <a:lstStyle/>
          <a:p>
            <a:fld id="{2C4898AF-1F4D-4737-8FEA-706E03585D5F}" type="slidenum">
              <a:rPr lang="en-US" smtClean="0"/>
              <a:pPr/>
              <a:t>38</a:t>
            </a:fld>
            <a:endParaRPr lang="en-US"/>
          </a:p>
        </p:txBody>
      </p:sp>
    </p:spTree>
    <p:extLst>
      <p:ext uri="{BB962C8B-B14F-4D97-AF65-F5344CB8AC3E}">
        <p14:creationId xmlns:p14="http://schemas.microsoft.com/office/powerpoint/2010/main" val="338970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DDE0EC-304A-D797-77FC-B98F001E40CE}"/>
              </a:ext>
            </a:extLst>
          </p:cNvPr>
          <p:cNvSpPr>
            <a:spLocks noGrp="1"/>
          </p:cNvSpPr>
          <p:nvPr>
            <p:ph type="ftr" sz="quarter" idx="11"/>
          </p:nvPr>
        </p:nvSpPr>
        <p:spPr/>
        <p:txBody>
          <a:bodyPr/>
          <a:lstStyle/>
          <a:p>
            <a:r>
              <a:rPr lang="en-US"/>
              <a:t>Integrity - Service - Innovation</a:t>
            </a:r>
          </a:p>
        </p:txBody>
      </p:sp>
    </p:spTree>
    <p:extLst>
      <p:ext uri="{BB962C8B-B14F-4D97-AF65-F5344CB8AC3E}">
        <p14:creationId xmlns:p14="http://schemas.microsoft.com/office/powerpoint/2010/main" val="193385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B089-BE8E-CC5D-A35C-0EF5373BCBEA}"/>
              </a:ext>
            </a:extLst>
          </p:cNvPr>
          <p:cNvSpPr>
            <a:spLocks noGrp="1"/>
          </p:cNvSpPr>
          <p:nvPr>
            <p:ph type="title"/>
          </p:nvPr>
        </p:nvSpPr>
        <p:spPr/>
        <p:txBody>
          <a:bodyPr>
            <a:normAutofit fontScale="90000"/>
          </a:bodyPr>
          <a:lstStyle/>
          <a:p>
            <a:r>
              <a:rPr lang="en-US" dirty="0"/>
              <a:t>Scenario 1: Line Item Specific Proration</a:t>
            </a:r>
          </a:p>
        </p:txBody>
      </p:sp>
      <p:sp>
        <p:nvSpPr>
          <p:cNvPr id="3" name="Content Placeholder 2">
            <a:extLst>
              <a:ext uri="{FF2B5EF4-FFF2-40B4-BE49-F238E27FC236}">
                <a16:creationId xmlns:a16="http://schemas.microsoft.com/office/drawing/2014/main" id="{7F16CA0C-CE95-6101-849E-3590DC727B54}"/>
              </a:ext>
            </a:extLst>
          </p:cNvPr>
          <p:cNvSpPr>
            <a:spLocks noGrp="1"/>
          </p:cNvSpPr>
          <p:nvPr>
            <p:ph idx="1"/>
          </p:nvPr>
        </p:nvSpPr>
        <p:spPr/>
        <p:txBody>
          <a:bodyPr>
            <a:normAutofit/>
          </a:bodyPr>
          <a:lstStyle/>
          <a:p>
            <a:pPr>
              <a:buFont typeface="Arial" panose="020B0604020202020204" pitchFamily="34" charset="0"/>
              <a:buChar char="•"/>
            </a:pPr>
            <a:r>
              <a:rPr lang="en-US" sz="2400" b="0" i="0" u="sng" strike="noStrike" dirty="0">
                <a:solidFill>
                  <a:srgbClr val="000000"/>
                </a:solidFill>
                <a:effectLst/>
                <a:latin typeface="Calibri" panose="020F0502020204030204" pitchFamily="34" charset="0"/>
              </a:rPr>
              <a:t>If there is more than one ACRN within a deliverable line or deliverable subline item, </a:t>
            </a:r>
            <a:r>
              <a:rPr lang="en-US" sz="2400" b="0" i="0" u="none" strike="noStrike" dirty="0">
                <a:solidFill>
                  <a:srgbClr val="000000"/>
                </a:solidFill>
                <a:effectLst/>
                <a:latin typeface="Calibri" panose="020F0502020204030204" pitchFamily="34" charset="0"/>
              </a:rPr>
              <a:t>the funds will be allocated in the same proportion as the amount of funding currently unliquidated for each ACRN on the deliverable line or deliverable subline item for which payment is requested. </a:t>
            </a:r>
          </a:p>
          <a:p>
            <a:pPr>
              <a:buFont typeface="Arial" panose="020B0604020202020204" pitchFamily="34" charset="0"/>
              <a:buChar char="•"/>
            </a:pPr>
            <a:endParaRPr lang="en-US" dirty="0">
              <a:solidFill>
                <a:srgbClr val="000000"/>
              </a:solidFill>
              <a:latin typeface="Calibri" panose="020F0502020204030204" pitchFamily="34" charset="0"/>
            </a:endParaRPr>
          </a:p>
          <a:p>
            <a:pPr>
              <a:buFont typeface="Arial" panose="020B0604020202020204" pitchFamily="34" charset="0"/>
              <a:buChar char="•"/>
            </a:pPr>
            <a:r>
              <a:rPr lang="en-US" dirty="0">
                <a:solidFill>
                  <a:srgbClr val="000000"/>
                </a:solidFill>
                <a:latin typeface="Calibri" panose="020F0502020204030204" pitchFamily="34" charset="0"/>
              </a:rPr>
              <a:t>If an item is multi-funded</a:t>
            </a:r>
            <a:r>
              <a:rPr lang="en-US" sz="2400" b="0" i="0" u="none" strike="noStrike" dirty="0">
                <a:solidFill>
                  <a:srgbClr val="000000"/>
                </a:solidFill>
                <a:effectLst/>
                <a:latin typeface="Calibri" panose="020F0502020204030204" pitchFamily="34" charset="0"/>
              </a:rPr>
              <a:t>, we will entitle each invoice, DD250 or BVN using funds from all </a:t>
            </a:r>
            <a:r>
              <a:rPr lang="en-US" dirty="0">
                <a:solidFill>
                  <a:srgbClr val="000000"/>
                </a:solidFill>
                <a:latin typeface="Calibri" panose="020F0502020204030204" pitchFamily="34" charset="0"/>
              </a:rPr>
              <a:t>ACRNS involved.</a:t>
            </a:r>
          </a:p>
          <a:p>
            <a:pPr>
              <a:buFont typeface="Arial" panose="020B0604020202020204" pitchFamily="34" charset="0"/>
              <a:buChar char="•"/>
            </a:pPr>
            <a:endParaRPr lang="en-US" sz="2400" b="0" i="0" u="none" strike="noStrike" dirty="0">
              <a:solidFill>
                <a:srgbClr val="000000"/>
              </a:solidFill>
              <a:effectLst/>
              <a:latin typeface="Calibri" panose="020F0502020204030204" pitchFamily="34" charset="0"/>
            </a:endParaRPr>
          </a:p>
          <a:p>
            <a:pPr>
              <a:buFont typeface="Arial" panose="020B0604020202020204" pitchFamily="34" charset="0"/>
              <a:buChar char="•"/>
            </a:pPr>
            <a:r>
              <a:rPr lang="en-US" dirty="0">
                <a:solidFill>
                  <a:srgbClr val="000000"/>
                </a:solidFill>
                <a:latin typeface="Calibri" panose="020F0502020204030204" pitchFamily="34" charset="0"/>
              </a:rPr>
              <a:t>AF Base X, Base Y and Base Z all order planes from Planes R Us Co. (Item 0001 = $500.00 each), a plane is built, Planes R Us bills, we entitle using funds from all the ACRNs.</a:t>
            </a:r>
          </a:p>
          <a:p>
            <a:pPr>
              <a:buFont typeface="Arial" panose="020B0604020202020204" pitchFamily="34" charset="0"/>
              <a:buChar char="•"/>
            </a:pPr>
            <a:endParaRPr lang="en-US" sz="2400" b="0" i="0" u="none" strike="noStrike" dirty="0">
              <a:solidFill>
                <a:srgbClr val="000000"/>
              </a:solidFill>
              <a:effectLst/>
              <a:latin typeface="Calibri" panose="020F0502020204030204" pitchFamily="34" charset="0"/>
            </a:endParaRPr>
          </a:p>
        </p:txBody>
      </p:sp>
      <p:sp>
        <p:nvSpPr>
          <p:cNvPr id="4" name="Date Placeholder 3">
            <a:extLst>
              <a:ext uri="{FF2B5EF4-FFF2-40B4-BE49-F238E27FC236}">
                <a16:creationId xmlns:a16="http://schemas.microsoft.com/office/drawing/2014/main" id="{D6568520-D4CA-A7F6-4EAB-154750D913DB}"/>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8798727F-6DA5-777B-2BC5-3C690D237E97}"/>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4540D2DB-F3D6-7050-EF29-E33332851E75}"/>
              </a:ext>
            </a:extLst>
          </p:cNvPr>
          <p:cNvSpPr>
            <a:spLocks noGrp="1"/>
          </p:cNvSpPr>
          <p:nvPr>
            <p:ph type="sldNum" sz="quarter" idx="12"/>
          </p:nvPr>
        </p:nvSpPr>
        <p:spPr/>
        <p:txBody>
          <a:bodyPr/>
          <a:lstStyle/>
          <a:p>
            <a:fld id="{2C4898AF-1F4D-4737-8FEA-706E03585D5F}" type="slidenum">
              <a:rPr lang="en-US" smtClean="0"/>
              <a:pPr/>
              <a:t>4</a:t>
            </a:fld>
            <a:endParaRPr lang="en-US"/>
          </a:p>
        </p:txBody>
      </p:sp>
    </p:spTree>
    <p:extLst>
      <p:ext uri="{BB962C8B-B14F-4D97-AF65-F5344CB8AC3E}">
        <p14:creationId xmlns:p14="http://schemas.microsoft.com/office/powerpoint/2010/main" val="454459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sz="2800" b="1"/>
              <a:t>BACKUP</a:t>
            </a:r>
          </a:p>
        </p:txBody>
      </p:sp>
      <p:sp>
        <p:nvSpPr>
          <p:cNvPr id="4" name="Date Placeholder 3"/>
          <p:cNvSpPr>
            <a:spLocks noGrp="1"/>
          </p:cNvSpPr>
          <p:nvPr>
            <p:ph type="dt" sz="half" idx="10"/>
          </p:nvPr>
        </p:nvSpPr>
        <p:spPr/>
        <p:txBody>
          <a:bodyPr/>
          <a:lstStyle/>
          <a:p>
            <a:fld id="{355DF6C6-5A55-4857-84E9-CC4E56C08F03}" type="datetime1">
              <a:rPr lang="en-US" smtClean="0"/>
              <a:t>10/4/2024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2" name="Slide Number Placeholder 1"/>
          <p:cNvSpPr>
            <a:spLocks noGrp="1"/>
          </p:cNvSpPr>
          <p:nvPr>
            <p:ph type="sldNum" sz="quarter" idx="12"/>
          </p:nvPr>
        </p:nvSpPr>
        <p:spPr/>
        <p:txBody>
          <a:bodyPr/>
          <a:lstStyle/>
          <a:p>
            <a:fld id="{2C4898AF-1F4D-4737-8FEA-706E03585D5F}" type="slidenum">
              <a:rPr lang="en-US" smtClean="0"/>
              <a:pPr/>
              <a:t>40</a:t>
            </a:fld>
            <a:endParaRPr lang="en-US"/>
          </a:p>
        </p:txBody>
      </p:sp>
    </p:spTree>
    <p:extLst>
      <p:ext uri="{BB962C8B-B14F-4D97-AF65-F5344CB8AC3E}">
        <p14:creationId xmlns:p14="http://schemas.microsoft.com/office/powerpoint/2010/main" val="2127677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PGI Matrix 12-1-17 with Clarification</a:t>
            </a:r>
          </a:p>
        </p:txBody>
      </p:sp>
      <p:sp>
        <p:nvSpPr>
          <p:cNvPr id="4" name="Date Placeholder 3"/>
          <p:cNvSpPr>
            <a:spLocks noGrp="1"/>
          </p:cNvSpPr>
          <p:nvPr>
            <p:ph type="dt" sz="half" idx="10"/>
          </p:nvPr>
        </p:nvSpPr>
        <p:spPr/>
        <p:txBody>
          <a:bodyPr/>
          <a:lstStyle/>
          <a:p>
            <a:fld id="{A3F60211-16B5-4936-B5CE-40EF1645132C}"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graphicFrame>
        <p:nvGraphicFramePr>
          <p:cNvPr id="12" name="Table 11"/>
          <p:cNvGraphicFramePr>
            <a:graphicFrameLocks noGrp="1"/>
          </p:cNvGraphicFramePr>
          <p:nvPr>
            <p:extLst>
              <p:ext uri="{D42A27DB-BD31-4B8C-83A1-F6EECF244321}">
                <p14:modId xmlns:p14="http://schemas.microsoft.com/office/powerpoint/2010/main" val="191628710"/>
              </p:ext>
            </p:extLst>
          </p:nvPr>
        </p:nvGraphicFramePr>
        <p:xfrm>
          <a:off x="304800" y="1072592"/>
          <a:ext cx="8534401" cy="5242376"/>
        </p:xfrm>
        <a:graphic>
          <a:graphicData uri="http://schemas.openxmlformats.org/drawingml/2006/table">
            <a:tbl>
              <a:tblPr/>
              <a:tblGrid>
                <a:gridCol w="1888318">
                  <a:extLst>
                    <a:ext uri="{9D8B030D-6E8A-4147-A177-3AD203B41FA5}">
                      <a16:colId xmlns:a16="http://schemas.microsoft.com/office/drawing/2014/main" val="20000"/>
                    </a:ext>
                  </a:extLst>
                </a:gridCol>
                <a:gridCol w="1424770">
                  <a:extLst>
                    <a:ext uri="{9D8B030D-6E8A-4147-A177-3AD203B41FA5}">
                      <a16:colId xmlns:a16="http://schemas.microsoft.com/office/drawing/2014/main" val="20001"/>
                    </a:ext>
                  </a:extLst>
                </a:gridCol>
                <a:gridCol w="546020">
                  <a:extLst>
                    <a:ext uri="{9D8B030D-6E8A-4147-A177-3AD203B41FA5}">
                      <a16:colId xmlns:a16="http://schemas.microsoft.com/office/drawing/2014/main" val="20002"/>
                    </a:ext>
                  </a:extLst>
                </a:gridCol>
                <a:gridCol w="546020">
                  <a:extLst>
                    <a:ext uri="{9D8B030D-6E8A-4147-A177-3AD203B41FA5}">
                      <a16:colId xmlns:a16="http://schemas.microsoft.com/office/drawing/2014/main" val="20003"/>
                    </a:ext>
                  </a:extLst>
                </a:gridCol>
                <a:gridCol w="739402">
                  <a:extLst>
                    <a:ext uri="{9D8B030D-6E8A-4147-A177-3AD203B41FA5}">
                      <a16:colId xmlns:a16="http://schemas.microsoft.com/office/drawing/2014/main" val="20004"/>
                    </a:ext>
                  </a:extLst>
                </a:gridCol>
                <a:gridCol w="3389871">
                  <a:extLst>
                    <a:ext uri="{9D8B030D-6E8A-4147-A177-3AD203B41FA5}">
                      <a16:colId xmlns:a16="http://schemas.microsoft.com/office/drawing/2014/main" val="20005"/>
                    </a:ext>
                  </a:extLst>
                </a:gridCol>
              </a:tblGrid>
              <a:tr h="520598">
                <a:tc>
                  <a:txBody>
                    <a:bodyPr/>
                    <a:lstStyle/>
                    <a:p>
                      <a:pPr algn="l" fontAlgn="t"/>
                      <a:r>
                        <a:rPr lang="en-US" sz="1000" b="1" i="0" u="none" strike="noStrike">
                          <a:solidFill>
                            <a:srgbClr val="000000"/>
                          </a:solidFill>
                          <a:effectLst/>
                          <a:latin typeface="Calibri" panose="020F0502020204030204" pitchFamily="34" charset="0"/>
                        </a:rPr>
                        <a:t>Contract/Order Payment Clause</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panose="020F0502020204030204" pitchFamily="34" charset="0"/>
                        </a:rPr>
                        <a:t>Type of Payment Request </a:t>
                      </a:r>
                      <a:r>
                        <a:rPr lang="en-US" sz="1000" b="1" i="0" u="none" strike="noStrike">
                          <a:solidFill>
                            <a:srgbClr val="FF0000"/>
                          </a:solidFill>
                          <a:effectLst/>
                          <a:latin typeface="Calibri" panose="020F0502020204030204" pitchFamily="34" charset="0"/>
                        </a:rPr>
                        <a:t>Billing Instrument</a:t>
                      </a:r>
                      <a:endParaRPr lang="en-US" sz="1000" b="1"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effectLst/>
                          <a:latin typeface="Calibri" panose="020F0502020204030204" pitchFamily="34" charset="0"/>
                        </a:rPr>
                        <a:t>Supply </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effectLst/>
                          <a:latin typeface="Calibri" panose="020F0502020204030204" pitchFamily="34" charset="0"/>
                        </a:rPr>
                        <a:t>Service</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00000"/>
                          </a:solidFill>
                          <a:effectLst/>
                          <a:latin typeface="Calibri" panose="020F0502020204030204" pitchFamily="34" charset="0"/>
                        </a:rPr>
                        <a:t>Construction</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Calibri" panose="020F0502020204030204" pitchFamily="34" charset="0"/>
                        </a:rPr>
                        <a:t>Payment Office Allocation Method</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010">
                <a:tc>
                  <a:txBody>
                    <a:bodyPr/>
                    <a:lstStyle/>
                    <a:p>
                      <a:pPr algn="ctr" fontAlgn="b"/>
                      <a:r>
                        <a:rPr lang="en-US" sz="1300" b="1" i="0" u="none" strike="noStrike">
                          <a:solidFill>
                            <a:srgbClr val="FF0000"/>
                          </a:solidFill>
                          <a:effectLst/>
                          <a:latin typeface="Calibri" panose="020F0502020204030204" pitchFamily="34" charset="0"/>
                        </a:rPr>
                        <a:t>One CLIN/ One ACRN </a:t>
                      </a:r>
                    </a:p>
                  </a:txBody>
                  <a:tcPr marL="8534" marR="8534" marT="85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300" b="1" i="0" u="none" strike="noStrike">
                          <a:solidFill>
                            <a:srgbClr val="FF0000"/>
                          </a:solidFill>
                          <a:effectLst/>
                          <a:latin typeface="Calibri" panose="020F0502020204030204" pitchFamily="34" charset="0"/>
                        </a:rPr>
                        <a:t>PGI is driven by type of Billing Instrument</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300" b="1" i="0" u="none" strike="noStrike">
                          <a:solidFill>
                            <a:srgbClr val="FF0000"/>
                          </a:solidFill>
                          <a:effectLst/>
                          <a:latin typeface="Calibri" panose="020F0502020204030204" pitchFamily="34" charset="0"/>
                        </a:rPr>
                        <a:t>PGI is not necessary</a:t>
                      </a:r>
                    </a:p>
                  </a:txBody>
                  <a:tcPr marL="8534" marR="8534" marT="85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03350">
                <a:tc>
                  <a:txBody>
                    <a:bodyPr/>
                    <a:lstStyle/>
                    <a:p>
                      <a:pPr algn="l" fontAlgn="t"/>
                      <a:r>
                        <a:rPr lang="en-US" sz="1000" b="0" i="0" u="none" strike="noStrike">
                          <a:solidFill>
                            <a:srgbClr val="000000"/>
                          </a:solidFill>
                          <a:effectLst/>
                          <a:latin typeface="Calibri" panose="020F0502020204030204" pitchFamily="34" charset="0"/>
                        </a:rPr>
                        <a:t>52.212-4 (Alt I), Contract Terms and Conditions—Commercial Items;  52.216-7, Allowable Cost and Payment; and 52.232-7, Payments Under Time-and-Materials and Labor-Hour Contracts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Cost Voucher; </a:t>
                      </a:r>
                      <a:r>
                        <a:rPr lang="en-US" sz="1000" b="1" i="0" u="none" strike="noStrike">
                          <a:solidFill>
                            <a:srgbClr val="FF0000"/>
                          </a:solidFill>
                          <a:effectLst/>
                          <a:latin typeface="Calibri" panose="020F0502020204030204" pitchFamily="34" charset="0"/>
                        </a:rPr>
                        <a:t>BVN; SER</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Line Item Specific </a:t>
                      </a:r>
                      <a:r>
                        <a:rPr lang="en-US" sz="1000" b="1" i="0" u="none" strike="noStrike">
                          <a:solidFill>
                            <a:srgbClr val="FF0000"/>
                          </a:solidFill>
                          <a:effectLst/>
                          <a:latin typeface="Calibri" panose="020F0502020204030204" pitchFamily="34" charset="0"/>
                        </a:rPr>
                        <a:t>proration</a:t>
                      </a:r>
                      <a:r>
                        <a:rPr lang="en-US" sz="1000" b="0" i="0" u="none" strike="noStrike">
                          <a:solidFill>
                            <a:srgbClr val="000000"/>
                          </a:solidFill>
                          <a:effectLst/>
                          <a:latin typeface="Calibri" panose="020F0502020204030204" pitchFamily="34" charset="0"/>
                        </a:rPr>
                        <a:t>. </a:t>
                      </a:r>
                      <a:r>
                        <a:rPr lang="en-US" sz="1000" b="0" i="0" u="sng" strike="noStrike">
                          <a:solidFill>
                            <a:srgbClr val="000000"/>
                          </a:solidFill>
                          <a:effectLst/>
                          <a:latin typeface="Calibri" panose="020F0502020204030204" pitchFamily="34" charset="0"/>
                        </a:rPr>
                        <a:t>If there is more than one ACRN within a deliverable line or deliverable subline item, </a:t>
                      </a:r>
                      <a:r>
                        <a:rPr lang="en-US" sz="1000" b="0" i="0" u="none" strike="noStrike">
                          <a:solidFill>
                            <a:srgbClr val="000000"/>
                          </a:solidFill>
                          <a:effectLst/>
                          <a:latin typeface="Calibri" panose="020F0502020204030204" pitchFamily="34" charset="0"/>
                        </a:rPr>
                        <a:t>the funds will be allocated in the same proportion as the amount of funding currently unliquidated for each ACRN on the deliverable line or deliverable subline item for which payment is requested.  </a:t>
                      </a:r>
                      <a:r>
                        <a:rPr lang="en-US" sz="1000" b="1" i="0" u="none" strike="noStrike">
                          <a:solidFill>
                            <a:srgbClr val="FF0000"/>
                          </a:solidFill>
                          <a:effectLst/>
                          <a:latin typeface="Calibri" panose="020F0502020204030204" pitchFamily="34" charset="0"/>
                        </a:rPr>
                        <a:t> </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0178">
                <a:tc>
                  <a:txBody>
                    <a:bodyPr/>
                    <a:lstStyle/>
                    <a:p>
                      <a:pPr algn="l" fontAlgn="t"/>
                      <a:r>
                        <a:rPr lang="en-US" sz="1000" b="0" i="0" u="none" strike="noStrike">
                          <a:solidFill>
                            <a:srgbClr val="000000"/>
                          </a:solidFill>
                          <a:effectLst/>
                          <a:latin typeface="Calibri" panose="020F0502020204030204" pitchFamily="34" charset="0"/>
                        </a:rPr>
                        <a:t>52.232-1, Payments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Navy Shipbuilding Invoice (Fixed Price); </a:t>
                      </a:r>
                      <a:r>
                        <a:rPr lang="en-US" sz="1000" b="1" i="0" u="none" strike="noStrike">
                          <a:solidFill>
                            <a:srgbClr val="FF0000"/>
                          </a:solidFill>
                          <a:effectLst/>
                          <a:latin typeface="Calibri" panose="020F0502020204030204" pitchFamily="34" charset="0"/>
                        </a:rPr>
                        <a:t>DD250, invoice, 2in1, combo</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Line Item specific by </a:t>
                      </a:r>
                      <a:r>
                        <a:rPr lang="en-US" sz="1000" b="1" i="0" u="none" strike="noStrike">
                          <a:solidFill>
                            <a:srgbClr val="FF0000"/>
                          </a:solidFill>
                          <a:effectLst/>
                          <a:latin typeface="Calibri" panose="020F0502020204030204" pitchFamily="34" charset="0"/>
                        </a:rPr>
                        <a:t>fiscal year</a:t>
                      </a:r>
                      <a:r>
                        <a:rPr lang="en-US" sz="1000" b="0" i="0" u="none" strike="noStrike">
                          <a:solidFill>
                            <a:srgbClr val="000000"/>
                          </a:solidFill>
                          <a:effectLst/>
                          <a:latin typeface="Calibri" panose="020F0502020204030204" pitchFamily="34" charset="0"/>
                        </a:rPr>
                        <a:t>. </a:t>
                      </a:r>
                      <a:r>
                        <a:rPr lang="en-US" sz="1000" b="0" i="0" u="sng" strike="noStrike">
                          <a:solidFill>
                            <a:srgbClr val="000000"/>
                          </a:solidFill>
                          <a:effectLst/>
                          <a:latin typeface="Calibri" panose="020F0502020204030204" pitchFamily="34" charset="0"/>
                        </a:rPr>
                        <a:t>If there is more than one ACRN within a deliverable line or deliverable subline item</a:t>
                      </a:r>
                      <a:r>
                        <a:rPr lang="en-US" sz="1000" b="0" i="0" u="none" strike="noStrike">
                          <a:solidFill>
                            <a:srgbClr val="000000"/>
                          </a:solidFill>
                          <a:effectLst/>
                          <a:latin typeface="Calibri" panose="020F0502020204030204" pitchFamily="34" charset="0"/>
                        </a:rPr>
                        <a:t>, the funds will be allocated using the oldest funds. In the event of a deliverable line or deliverable subline item with two ACRNs with the same fiscal year, those amounts will be prorated to the available unliquidated funds for that year. </a:t>
                      </a:r>
                      <a:r>
                        <a:rPr lang="en-US" sz="1000" b="1" i="0" u="none" strike="noStrike">
                          <a:solidFill>
                            <a:srgbClr val="FF0000"/>
                          </a:solidFill>
                          <a:effectLst/>
                          <a:latin typeface="Calibri" panose="020F0502020204030204" pitchFamily="34" charset="0"/>
                        </a:rPr>
                        <a:t> </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0240">
                <a:tc>
                  <a:txBody>
                    <a:bodyPr/>
                    <a:lstStyle/>
                    <a:p>
                      <a:pPr algn="l" fontAlgn="t"/>
                      <a:r>
                        <a:rPr lang="en-US" sz="1000" b="0" i="0" u="none" strike="noStrike">
                          <a:solidFill>
                            <a:srgbClr val="000000"/>
                          </a:solidFill>
                          <a:effectLst/>
                          <a:latin typeface="Calibri" panose="020F0502020204030204" pitchFamily="34" charset="0"/>
                        </a:rPr>
                        <a:t>52.232-1, Payments; 52.232-2, Payments under Fixed-Price Research and Development Contracts; 52.232-3, Payments under Personal Services Contracts; 52.232-4, Payments under Transportation Contracts and Transportation-Related Services Contracts; and 52.232-6, Payments under Communication Service Contracts with Common Carriers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Invoice; </a:t>
                      </a:r>
                      <a:r>
                        <a:rPr lang="en-US" sz="1000" b="1" i="0" u="none" strike="noStrike">
                          <a:solidFill>
                            <a:srgbClr val="FF0000"/>
                          </a:solidFill>
                          <a:effectLst/>
                          <a:latin typeface="Calibri" panose="020F0502020204030204" pitchFamily="34" charset="0"/>
                        </a:rPr>
                        <a:t>Combo; 2in1</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Line Item Specific </a:t>
                      </a:r>
                      <a:r>
                        <a:rPr lang="en-US" sz="1000" b="1" i="0" u="none" strike="noStrike">
                          <a:solidFill>
                            <a:srgbClr val="FF0000"/>
                          </a:solidFill>
                          <a:effectLst/>
                          <a:latin typeface="Calibri" panose="020F0502020204030204" pitchFamily="34" charset="0"/>
                        </a:rPr>
                        <a:t>proration</a:t>
                      </a:r>
                      <a:r>
                        <a:rPr lang="en-US" sz="1000" b="0" i="0" u="none" strike="noStrike">
                          <a:solidFill>
                            <a:srgbClr val="000000"/>
                          </a:solidFill>
                          <a:effectLst/>
                          <a:latin typeface="Calibri" panose="020F0502020204030204" pitchFamily="34" charset="0"/>
                        </a:rPr>
                        <a:t>. </a:t>
                      </a:r>
                      <a:r>
                        <a:rPr lang="en-US" sz="1000" b="0" i="0" u="sng" strike="noStrike">
                          <a:solidFill>
                            <a:srgbClr val="000000"/>
                          </a:solidFill>
                          <a:effectLst/>
                          <a:latin typeface="Calibri" panose="020F0502020204030204" pitchFamily="34" charset="0"/>
                        </a:rPr>
                        <a:t>If there is more than one ACRN within a deliverable line or deliverable subline item</a:t>
                      </a:r>
                      <a:r>
                        <a:rPr lang="en-US" sz="1000" b="0" i="0" u="none" strike="noStrike">
                          <a:solidFill>
                            <a:srgbClr val="000000"/>
                          </a:solidFill>
                          <a:effectLst/>
                          <a:latin typeface="Calibri" panose="020F0502020204030204" pitchFamily="34" charset="0"/>
                        </a:rPr>
                        <a:t>, the funds will be allocated in the same proportion as the amount of funding currently unliquidated for each ACRN on the deliverable line or deliverable subline item for which payment is requested.   </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2C4898AF-1F4D-4737-8FEA-706E03585D5F}" type="slidenum">
              <a:rPr lang="en-US" smtClean="0"/>
              <a:pPr/>
              <a:t>41</a:t>
            </a:fld>
            <a:endParaRPr lang="en-US"/>
          </a:p>
        </p:txBody>
      </p:sp>
    </p:spTree>
    <p:extLst>
      <p:ext uri="{BB962C8B-B14F-4D97-AF65-F5344CB8AC3E}">
        <p14:creationId xmlns:p14="http://schemas.microsoft.com/office/powerpoint/2010/main" val="1217698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New PGI Matrix, Cont.</a:t>
            </a:r>
          </a:p>
        </p:txBody>
      </p:sp>
      <p:sp>
        <p:nvSpPr>
          <p:cNvPr id="4" name="Date Placeholder 3"/>
          <p:cNvSpPr>
            <a:spLocks noGrp="1"/>
          </p:cNvSpPr>
          <p:nvPr>
            <p:ph type="dt" sz="half" idx="10"/>
          </p:nvPr>
        </p:nvSpPr>
        <p:spPr/>
        <p:txBody>
          <a:bodyPr/>
          <a:lstStyle/>
          <a:p>
            <a:fld id="{82DE1F81-9F77-4371-83E2-055DBD96511D}"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graphicFrame>
        <p:nvGraphicFramePr>
          <p:cNvPr id="15" name="Table 14"/>
          <p:cNvGraphicFramePr>
            <a:graphicFrameLocks noGrp="1"/>
          </p:cNvGraphicFramePr>
          <p:nvPr>
            <p:extLst>
              <p:ext uri="{D42A27DB-BD31-4B8C-83A1-F6EECF244321}">
                <p14:modId xmlns:p14="http://schemas.microsoft.com/office/powerpoint/2010/main" val="3265524743"/>
              </p:ext>
            </p:extLst>
          </p:nvPr>
        </p:nvGraphicFramePr>
        <p:xfrm>
          <a:off x="304800" y="1447800"/>
          <a:ext cx="8534401" cy="4191000"/>
        </p:xfrm>
        <a:graphic>
          <a:graphicData uri="http://schemas.openxmlformats.org/drawingml/2006/table">
            <a:tbl>
              <a:tblPr/>
              <a:tblGrid>
                <a:gridCol w="1888318">
                  <a:extLst>
                    <a:ext uri="{9D8B030D-6E8A-4147-A177-3AD203B41FA5}">
                      <a16:colId xmlns:a16="http://schemas.microsoft.com/office/drawing/2014/main" val="20000"/>
                    </a:ext>
                  </a:extLst>
                </a:gridCol>
                <a:gridCol w="1424770">
                  <a:extLst>
                    <a:ext uri="{9D8B030D-6E8A-4147-A177-3AD203B41FA5}">
                      <a16:colId xmlns:a16="http://schemas.microsoft.com/office/drawing/2014/main" val="20001"/>
                    </a:ext>
                  </a:extLst>
                </a:gridCol>
                <a:gridCol w="546020">
                  <a:extLst>
                    <a:ext uri="{9D8B030D-6E8A-4147-A177-3AD203B41FA5}">
                      <a16:colId xmlns:a16="http://schemas.microsoft.com/office/drawing/2014/main" val="20002"/>
                    </a:ext>
                  </a:extLst>
                </a:gridCol>
                <a:gridCol w="546020">
                  <a:extLst>
                    <a:ext uri="{9D8B030D-6E8A-4147-A177-3AD203B41FA5}">
                      <a16:colId xmlns:a16="http://schemas.microsoft.com/office/drawing/2014/main" val="20003"/>
                    </a:ext>
                  </a:extLst>
                </a:gridCol>
                <a:gridCol w="739402">
                  <a:extLst>
                    <a:ext uri="{9D8B030D-6E8A-4147-A177-3AD203B41FA5}">
                      <a16:colId xmlns:a16="http://schemas.microsoft.com/office/drawing/2014/main" val="20004"/>
                    </a:ext>
                  </a:extLst>
                </a:gridCol>
                <a:gridCol w="3389871">
                  <a:extLst>
                    <a:ext uri="{9D8B030D-6E8A-4147-A177-3AD203B41FA5}">
                      <a16:colId xmlns:a16="http://schemas.microsoft.com/office/drawing/2014/main" val="20005"/>
                    </a:ext>
                  </a:extLst>
                </a:gridCol>
              </a:tblGrid>
              <a:tr h="1467433">
                <a:tc>
                  <a:txBody>
                    <a:bodyPr/>
                    <a:lstStyle/>
                    <a:p>
                      <a:pPr algn="l" fontAlgn="t"/>
                      <a:r>
                        <a:rPr lang="en-US" sz="1000" b="0" i="0" u="none" strike="noStrike">
                          <a:solidFill>
                            <a:srgbClr val="000000"/>
                          </a:solidFill>
                          <a:effectLst/>
                          <a:latin typeface="Calibri" panose="020F0502020204030204" pitchFamily="34" charset="0"/>
                        </a:rPr>
                        <a:t>52.232-5, Payments Under Fixed-Price Construction Contracts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Construction Payment Invoice; </a:t>
                      </a:r>
                      <a:r>
                        <a:rPr lang="en-US" sz="1000" b="1" i="0" u="none" strike="noStrike">
                          <a:solidFill>
                            <a:srgbClr val="FF0000"/>
                          </a:solidFill>
                          <a:effectLst/>
                          <a:latin typeface="Calibri" panose="020F0502020204030204" pitchFamily="34" charset="0"/>
                        </a:rPr>
                        <a:t>DD250, 2in1, combo</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Line Item specific by </a:t>
                      </a:r>
                      <a:r>
                        <a:rPr lang="en-US" sz="1000" b="1" i="0" u="none" strike="noStrike">
                          <a:solidFill>
                            <a:srgbClr val="FF0000"/>
                          </a:solidFill>
                          <a:effectLst/>
                          <a:latin typeface="Calibri" panose="020F0502020204030204" pitchFamily="34" charset="0"/>
                        </a:rPr>
                        <a:t>fiscal year</a:t>
                      </a:r>
                      <a:r>
                        <a:rPr lang="en-US" sz="1000" b="0" i="0" u="sng" strike="noStrike">
                          <a:solidFill>
                            <a:srgbClr val="000000"/>
                          </a:solidFill>
                          <a:effectLst/>
                          <a:latin typeface="Calibri" panose="020F0502020204030204" pitchFamily="34" charset="0"/>
                        </a:rPr>
                        <a:t>. If there is more than one ACRN within a deliverable line or deliverable subline item</a:t>
                      </a:r>
                      <a:r>
                        <a:rPr lang="en-US" sz="1000" b="0" i="0" u="none" strike="noStrike">
                          <a:solidFill>
                            <a:srgbClr val="000000"/>
                          </a:solidFill>
                          <a:effectLst/>
                          <a:latin typeface="Calibri" panose="020F0502020204030204" pitchFamily="34" charset="0"/>
                        </a:rPr>
                        <a:t>, the funds will be allocated using the oldest funds. In the event of a deliverable line or deliverable subline item with two ACRNs with the same fiscal year, those amounts will be prorated to the available unliquidated funds for that year.</a:t>
                      </a:r>
                      <a:r>
                        <a:rPr lang="en-US" sz="1000" b="1" i="0" u="none" strike="noStrike">
                          <a:solidFill>
                            <a:srgbClr val="FF0000"/>
                          </a:solidFill>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85279">
                <a:tc>
                  <a:txBody>
                    <a:bodyPr/>
                    <a:lstStyle/>
                    <a:p>
                      <a:pPr algn="l" fontAlgn="t"/>
                      <a:r>
                        <a:rPr lang="en-US" sz="1000" b="0" i="0" u="none" strike="noStrike">
                          <a:solidFill>
                            <a:srgbClr val="000000"/>
                          </a:solidFill>
                          <a:effectLst/>
                          <a:latin typeface="Calibri" panose="020F0502020204030204" pitchFamily="34" charset="0"/>
                        </a:rPr>
                        <a:t>52.232-16, Progress Payments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Progress Payment*</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Contract-wide proration. Funds shall be allocated in the same proportion as the amount of funding currently unliquidated for each ACRN. Progress Payments are considered contract level financing, and the “contract price” shall reflect </a:t>
                      </a:r>
                      <a:r>
                        <a:rPr lang="en-US" sz="1000" b="0" i="0" u="sng" strike="noStrike">
                          <a:solidFill>
                            <a:srgbClr val="000000"/>
                          </a:solidFill>
                          <a:effectLst/>
                          <a:latin typeface="Calibri" panose="020F0502020204030204" pitchFamily="34" charset="0"/>
                        </a:rPr>
                        <a:t>the fixed price portion of the contract per FAR 32.501-3. </a:t>
                      </a:r>
                      <a:r>
                        <a:rPr lang="en-US" sz="1000" b="1" i="0" u="sng" strike="noStrike">
                          <a:solidFill>
                            <a:srgbClr val="000000"/>
                          </a:solidFill>
                          <a:effectLst/>
                          <a:latin typeface="Calibri" panose="020F0502020204030204" pitchFamily="34" charset="0"/>
                        </a:rPr>
                        <a:t> </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8288">
                <a:tc>
                  <a:txBody>
                    <a:bodyPr/>
                    <a:lstStyle/>
                    <a:p>
                      <a:pPr algn="l" fontAlgn="t"/>
                      <a:r>
                        <a:rPr lang="en-US" sz="1000" b="0" i="0" u="none" strike="noStrike">
                          <a:solidFill>
                            <a:srgbClr val="000000"/>
                          </a:solidFill>
                          <a:effectLst/>
                          <a:latin typeface="Calibri" panose="020F0502020204030204" pitchFamily="34" charset="0"/>
                        </a:rPr>
                        <a:t>52.232-29, Terms for Financing of Purchases of Commercial Items; 52.232-30, Installment Payments for Commercial Items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Commercial Item Financing*</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Specified in approved payment. </a:t>
                      </a:r>
                      <a:r>
                        <a:rPr lang="en-US" sz="1000" b="0" i="0" u="sng" strike="noStrike" dirty="0">
                          <a:solidFill>
                            <a:srgbClr val="000000"/>
                          </a:solidFill>
                          <a:effectLst/>
                          <a:latin typeface="Calibri" panose="020F0502020204030204" pitchFamily="34" charset="0"/>
                        </a:rPr>
                        <a:t>The contracting officer shall specify the amount to be paid and the account(s) to be charged </a:t>
                      </a:r>
                      <a:r>
                        <a:rPr lang="en-US" sz="1000" b="0" i="0" u="none" strike="noStrike" dirty="0">
                          <a:solidFill>
                            <a:srgbClr val="000000"/>
                          </a:solidFill>
                          <a:effectLst/>
                          <a:latin typeface="Calibri" panose="020F0502020204030204" pitchFamily="34" charset="0"/>
                        </a:rPr>
                        <a:t>for each payment approval in accordance with FAR 32.207(b)(2) and 32.1007(b)(2).  </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2C4898AF-1F4D-4737-8FEA-706E03585D5F}" type="slidenum">
              <a:rPr lang="en-US" smtClean="0"/>
              <a:pPr/>
              <a:t>42</a:t>
            </a:fld>
            <a:endParaRPr lang="en-US"/>
          </a:p>
        </p:txBody>
      </p:sp>
    </p:spTree>
    <p:extLst>
      <p:ext uri="{BB962C8B-B14F-4D97-AF65-F5344CB8AC3E}">
        <p14:creationId xmlns:p14="http://schemas.microsoft.com/office/powerpoint/2010/main" val="418898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New PGI Matrix, Cont.</a:t>
            </a:r>
          </a:p>
        </p:txBody>
      </p:sp>
      <p:sp>
        <p:nvSpPr>
          <p:cNvPr id="4" name="Date Placeholder 3"/>
          <p:cNvSpPr>
            <a:spLocks noGrp="1"/>
          </p:cNvSpPr>
          <p:nvPr>
            <p:ph type="dt" sz="half" idx="10"/>
          </p:nvPr>
        </p:nvSpPr>
        <p:spPr/>
        <p:txBody>
          <a:bodyPr/>
          <a:lstStyle/>
          <a:p>
            <a:fld id="{051913A5-C526-4F5D-9CD0-F52E9416E622}"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graphicFrame>
        <p:nvGraphicFramePr>
          <p:cNvPr id="3" name="Table 2"/>
          <p:cNvGraphicFramePr>
            <a:graphicFrameLocks noGrp="1"/>
          </p:cNvGraphicFramePr>
          <p:nvPr>
            <p:extLst>
              <p:ext uri="{D42A27DB-BD31-4B8C-83A1-F6EECF244321}">
                <p14:modId xmlns:p14="http://schemas.microsoft.com/office/powerpoint/2010/main" val="2333696072"/>
              </p:ext>
            </p:extLst>
          </p:nvPr>
        </p:nvGraphicFramePr>
        <p:xfrm>
          <a:off x="228600" y="1066801"/>
          <a:ext cx="8534401" cy="3180366"/>
        </p:xfrm>
        <a:graphic>
          <a:graphicData uri="http://schemas.openxmlformats.org/drawingml/2006/table">
            <a:tbl>
              <a:tblPr/>
              <a:tblGrid>
                <a:gridCol w="1888318">
                  <a:extLst>
                    <a:ext uri="{9D8B030D-6E8A-4147-A177-3AD203B41FA5}">
                      <a16:colId xmlns:a16="http://schemas.microsoft.com/office/drawing/2014/main" val="20000"/>
                    </a:ext>
                  </a:extLst>
                </a:gridCol>
                <a:gridCol w="1424770">
                  <a:extLst>
                    <a:ext uri="{9D8B030D-6E8A-4147-A177-3AD203B41FA5}">
                      <a16:colId xmlns:a16="http://schemas.microsoft.com/office/drawing/2014/main" val="20001"/>
                    </a:ext>
                  </a:extLst>
                </a:gridCol>
                <a:gridCol w="546020">
                  <a:extLst>
                    <a:ext uri="{9D8B030D-6E8A-4147-A177-3AD203B41FA5}">
                      <a16:colId xmlns:a16="http://schemas.microsoft.com/office/drawing/2014/main" val="20002"/>
                    </a:ext>
                  </a:extLst>
                </a:gridCol>
                <a:gridCol w="546020">
                  <a:extLst>
                    <a:ext uri="{9D8B030D-6E8A-4147-A177-3AD203B41FA5}">
                      <a16:colId xmlns:a16="http://schemas.microsoft.com/office/drawing/2014/main" val="20003"/>
                    </a:ext>
                  </a:extLst>
                </a:gridCol>
                <a:gridCol w="739402">
                  <a:extLst>
                    <a:ext uri="{9D8B030D-6E8A-4147-A177-3AD203B41FA5}">
                      <a16:colId xmlns:a16="http://schemas.microsoft.com/office/drawing/2014/main" val="20004"/>
                    </a:ext>
                  </a:extLst>
                </a:gridCol>
                <a:gridCol w="3389871">
                  <a:extLst>
                    <a:ext uri="{9D8B030D-6E8A-4147-A177-3AD203B41FA5}">
                      <a16:colId xmlns:a16="http://schemas.microsoft.com/office/drawing/2014/main" val="20005"/>
                    </a:ext>
                  </a:extLst>
                </a:gridCol>
              </a:tblGrid>
              <a:tr h="1700462">
                <a:tc>
                  <a:txBody>
                    <a:bodyPr/>
                    <a:lstStyle/>
                    <a:p>
                      <a:pPr algn="l" fontAlgn="t"/>
                      <a:r>
                        <a:rPr lang="en-US" sz="1000" b="0" i="0" u="none" strike="noStrike">
                          <a:solidFill>
                            <a:srgbClr val="000000"/>
                          </a:solidFill>
                          <a:effectLst/>
                          <a:latin typeface="Calibri" panose="020F0502020204030204" pitchFamily="34" charset="0"/>
                        </a:rPr>
                        <a:t>52.232-32, Performance-Based Payments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Performance-Based Payments*    </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Specified in approved payment. </a:t>
                      </a:r>
                      <a:r>
                        <a:rPr lang="en-US" sz="1000" b="0" i="0" u="sng" strike="noStrike">
                          <a:solidFill>
                            <a:srgbClr val="000000"/>
                          </a:solidFill>
                          <a:effectLst/>
                          <a:latin typeface="Calibri" panose="020F0502020204030204" pitchFamily="34" charset="0"/>
                        </a:rPr>
                        <a:t>The contracting officer shall specify the amount to be paid and the account(s) to be charged </a:t>
                      </a:r>
                      <a:r>
                        <a:rPr lang="en-US" sz="1000" b="0" i="0" u="none" strike="noStrike">
                          <a:solidFill>
                            <a:srgbClr val="000000"/>
                          </a:solidFill>
                          <a:effectLst/>
                          <a:latin typeface="Calibri" panose="020F0502020204030204" pitchFamily="34" charset="0"/>
                        </a:rPr>
                        <a:t>for each payment approval in accordance with FAR 32.207(b)(2) and 32.1007(b)(2</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9148">
                <a:tc>
                  <a:txBody>
                    <a:bodyPr/>
                    <a:lstStyle/>
                    <a:p>
                      <a:pPr algn="l" fontAlgn="t"/>
                      <a:r>
                        <a:rPr lang="en-US" sz="1000" b="0" i="0" u="none" strike="noStrike">
                          <a:solidFill>
                            <a:srgbClr val="000000"/>
                          </a:solidFill>
                          <a:effectLst/>
                          <a:latin typeface="Calibri" panose="020F0502020204030204" pitchFamily="34" charset="0"/>
                        </a:rPr>
                        <a:t>252.232-7002, Progress Payments for Foreign Military Sales Acquisitions</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Progress Payment* </a:t>
                      </a:r>
                      <a:r>
                        <a:rPr lang="en-US" sz="1000" b="1" i="0" u="none" strike="noStrike">
                          <a:solidFill>
                            <a:srgbClr val="FF0000"/>
                          </a:solidFill>
                          <a:effectLst/>
                          <a:latin typeface="Calibri" panose="020F0502020204030204" pitchFamily="34" charset="0"/>
                        </a:rPr>
                        <a:t>FMS</a:t>
                      </a:r>
                      <a:endParaRPr lang="en-US" sz="1000" b="0" i="0" u="none" strike="noStrike">
                        <a:solidFill>
                          <a:srgbClr val="000000"/>
                        </a:solidFill>
                        <a:effectLst/>
                        <a:latin typeface="Calibri" panose="020F0502020204030204" pitchFamily="34" charset="0"/>
                      </a:endParaRP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X</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N/A</a:t>
                      </a:r>
                    </a:p>
                  </a:txBody>
                  <a:tcPr marL="8534" marR="8534" marT="85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Allocate costs among line items and countries in a manner </a:t>
                      </a:r>
                      <a:r>
                        <a:rPr lang="en-US" sz="1000" b="0" i="0" u="sng" strike="noStrike" dirty="0">
                          <a:solidFill>
                            <a:srgbClr val="000000"/>
                          </a:solidFill>
                          <a:effectLst/>
                          <a:latin typeface="Calibri" panose="020F0502020204030204" pitchFamily="34" charset="0"/>
                        </a:rPr>
                        <a:t>acceptable to the Administrative Contracting Officer</a:t>
                      </a:r>
                      <a:r>
                        <a:rPr lang="en-US" sz="1000" b="0" i="0" u="none" strike="noStrike" dirty="0">
                          <a:solidFill>
                            <a:srgbClr val="000000"/>
                          </a:solidFill>
                          <a:effectLst/>
                          <a:latin typeface="Calibri" panose="020F0502020204030204" pitchFamily="34" charset="0"/>
                        </a:rPr>
                        <a:t>.  </a:t>
                      </a:r>
                    </a:p>
                  </a:txBody>
                  <a:tcPr marL="8534" marR="8534" marT="85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0756">
                <a:tc gridSpan="6">
                  <a:txBody>
                    <a:bodyPr/>
                    <a:lstStyle/>
                    <a:p>
                      <a:pPr algn="l" fontAlgn="b"/>
                      <a:r>
                        <a:rPr lang="en-US" sz="1000" b="0" i="0" u="none" strike="noStrike" dirty="0">
                          <a:solidFill>
                            <a:srgbClr val="000000"/>
                          </a:solidFill>
                          <a:effectLst/>
                          <a:latin typeface="Calibri" panose="020F0502020204030204" pitchFamily="34" charset="0"/>
                        </a:rPr>
                        <a:t>*Liquidation of Financing Payments. Liquidation will be applied by the payment office against those ACRNs which are identified by the payment instructions for the delivery payment </a:t>
                      </a:r>
                      <a:r>
                        <a:rPr lang="en-US" sz="1000" b="1" i="0" u="sng" strike="noStrike" dirty="0">
                          <a:solidFill>
                            <a:srgbClr val="FF0000"/>
                          </a:solidFill>
                          <a:effectLst/>
                          <a:latin typeface="Calibri" panose="020F0502020204030204" pitchFamily="34" charset="0"/>
                        </a:rPr>
                        <a:t>(FFP only) </a:t>
                      </a:r>
                      <a:r>
                        <a:rPr lang="en-US" sz="1000" b="0" i="0" u="none" strike="noStrike" dirty="0">
                          <a:solidFill>
                            <a:srgbClr val="000000"/>
                          </a:solidFill>
                          <a:effectLst/>
                          <a:latin typeface="Calibri" panose="020F0502020204030204" pitchFamily="34" charset="0"/>
                        </a:rPr>
                        <a:t>and in keeping with the liquidation provision of the applicable contract financing clause (i.e., progress payment, performance-based payment, or commercial item financing).</a:t>
                      </a:r>
                    </a:p>
                  </a:txBody>
                  <a:tcPr marL="8534" marR="8534" marT="85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fld id="{2C4898AF-1F4D-4737-8FEA-706E03585D5F}" type="slidenum">
              <a:rPr lang="en-US" smtClean="0"/>
              <a:pPr/>
              <a:t>43</a:t>
            </a:fld>
            <a:endParaRPr lang="en-US"/>
          </a:p>
        </p:txBody>
      </p:sp>
    </p:spTree>
    <p:extLst>
      <p:ext uri="{BB962C8B-B14F-4D97-AF65-F5344CB8AC3E}">
        <p14:creationId xmlns:p14="http://schemas.microsoft.com/office/powerpoint/2010/main" val="1575571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New PGI Matrix Other (PGI-Other)</a:t>
            </a:r>
          </a:p>
        </p:txBody>
      </p:sp>
      <p:sp>
        <p:nvSpPr>
          <p:cNvPr id="4" name="Date Placeholder 3"/>
          <p:cNvSpPr>
            <a:spLocks noGrp="1"/>
          </p:cNvSpPr>
          <p:nvPr>
            <p:ph type="dt" sz="half" idx="10"/>
          </p:nvPr>
        </p:nvSpPr>
        <p:spPr/>
        <p:txBody>
          <a:bodyPr/>
          <a:lstStyle/>
          <a:p>
            <a:fld id="{C9CD82E2-D96A-4EBC-94FC-C99F4F7E4786}" type="datetime1">
              <a:rPr lang="en-US" smtClean="0">
                <a:solidFill>
                  <a:prstClr val="white"/>
                </a:solidFill>
              </a:rPr>
              <a:t>10/4/2024</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Integrity - Service - Innovation</a:t>
            </a:r>
          </a:p>
        </p:txBody>
      </p:sp>
      <p:sp>
        <p:nvSpPr>
          <p:cNvPr id="3" name="Rectangle 2"/>
          <p:cNvSpPr/>
          <p:nvPr/>
        </p:nvSpPr>
        <p:spPr>
          <a:xfrm>
            <a:off x="457200" y="990600"/>
            <a:ext cx="8229600" cy="6863417"/>
          </a:xfrm>
          <a:prstGeom prst="rect">
            <a:avLst/>
          </a:prstGeom>
        </p:spPr>
        <p:txBody>
          <a:bodyPr wrap="square">
            <a:spAutoFit/>
          </a:bodyPr>
          <a:lstStyle/>
          <a:p>
            <a:pPr marL="342900" indent="-342900">
              <a:buFont typeface="Wingdings" panose="05000000000000000000" pitchFamily="2" charset="2"/>
              <a:buChar char="Ø"/>
            </a:pPr>
            <a:r>
              <a:rPr lang="en-US" sz="2000">
                <a:latin typeface="Arial" panose="020B0604020202020204" pitchFamily="34" charset="0"/>
                <a:ea typeface="Calibri" panose="020F0502020204030204" pitchFamily="34" charset="0"/>
                <a:cs typeface="Arial" panose="020B0604020202020204" pitchFamily="34" charset="0"/>
              </a:rPr>
              <a:t>Effective 12/1/17, PGI is now determined by the type of payment request per the PGI Matrix</a:t>
            </a:r>
          </a:p>
          <a:p>
            <a:pPr marL="342900" indent="-342900">
              <a:buFont typeface="Wingdings" panose="05000000000000000000" pitchFamily="2" charset="2"/>
              <a:buChar char="Ø"/>
            </a:pPr>
            <a:endParaRPr lang="en-US" sz="200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US" sz="2000">
                <a:latin typeface="Arial" panose="020B0604020202020204" pitchFamily="34" charset="0"/>
                <a:ea typeface="Calibri" panose="020F0502020204030204" pitchFamily="34" charset="0"/>
                <a:cs typeface="Arial" panose="020B0604020202020204" pitchFamily="34" charset="0"/>
              </a:rPr>
              <a:t>The contracting officer may insert </a:t>
            </a:r>
            <a:r>
              <a:rPr lang="en-US" sz="2000">
                <a:latin typeface="Arial" panose="020B0604020202020204" pitchFamily="34" charset="0"/>
                <a:cs typeface="Arial" panose="020B0604020202020204" pitchFamily="34" charset="0"/>
              </a:rPr>
              <a:t>PGI 204.7108(d)(12) O</a:t>
            </a:r>
            <a:r>
              <a:rPr lang="en-US" sz="2000">
                <a:latin typeface="Arial" panose="020B0604020202020204" pitchFamily="34" charset="0"/>
                <a:ea typeface="Calibri" panose="020F0502020204030204" pitchFamily="34" charset="0"/>
                <a:cs typeface="Arial" panose="020B0604020202020204" pitchFamily="34" charset="0"/>
              </a:rPr>
              <a:t>ther payment instructions when PGI Matrix is not appropriate</a:t>
            </a:r>
          </a:p>
          <a:p>
            <a:pPr marL="742950" lvl="1" indent="-285750">
              <a:buFont typeface="Wingdings" panose="05000000000000000000" pitchFamily="2" charset="2"/>
              <a:buChar char="ü"/>
            </a:pPr>
            <a:r>
              <a:rPr lang="en-US" sz="1600">
                <a:latin typeface="Arial" panose="020B0604020202020204" pitchFamily="34" charset="0"/>
                <a:ea typeface="Calibri" panose="020F0502020204030204" pitchFamily="34" charset="0"/>
                <a:cs typeface="Arial" panose="020B0604020202020204" pitchFamily="34" charset="0"/>
              </a:rPr>
              <a:t>Provides a significantly better reflection of how funds will be expended</a:t>
            </a:r>
          </a:p>
          <a:p>
            <a:pPr marL="742950" lvl="1" indent="-285750">
              <a:buFont typeface="Wingdings" panose="05000000000000000000" pitchFamily="2" charset="2"/>
              <a:buChar char="ü"/>
            </a:pPr>
            <a:r>
              <a:rPr lang="en-US" sz="1600">
                <a:latin typeface="Arial" panose="020B0604020202020204" pitchFamily="34" charset="0"/>
                <a:ea typeface="Calibri" panose="020F0502020204030204" pitchFamily="34" charset="0"/>
                <a:cs typeface="Arial" panose="020B0604020202020204" pitchFamily="34" charset="0"/>
              </a:rPr>
              <a:t>Agreed to by the payment office (DFAS) and the contract administration (DCMA) office</a:t>
            </a:r>
          </a:p>
          <a:p>
            <a:pPr marL="742950" lvl="1" indent="-285750">
              <a:buFont typeface="Wingdings" panose="05000000000000000000" pitchFamily="2" charset="2"/>
              <a:buChar char="ü"/>
            </a:pPr>
            <a:r>
              <a:rPr lang="en-US" sz="1600">
                <a:latin typeface="Arial" panose="020B0604020202020204" pitchFamily="34" charset="0"/>
                <a:ea typeface="Calibri" panose="020F0502020204030204" pitchFamily="34" charset="0"/>
                <a:cs typeface="Arial" panose="020B0604020202020204" pitchFamily="34" charset="0"/>
              </a:rPr>
              <a:t>Agreed upon instructions must be included in the formal contract document</a:t>
            </a:r>
          </a:p>
          <a:p>
            <a:pPr marL="742950" lvl="1" indent="-285750">
              <a:buFont typeface="Wingdings" panose="05000000000000000000" pitchFamily="2" charset="2"/>
              <a:buChar char="ü"/>
            </a:pPr>
            <a:endParaRPr lang="en-US" sz="160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2000">
                <a:latin typeface="Arial" panose="020B0604020202020204" pitchFamily="34" charset="0"/>
                <a:ea typeface="Calibri" panose="020F0502020204030204" pitchFamily="34" charset="0"/>
                <a:cs typeface="Arial" panose="020B0604020202020204" pitchFamily="34" charset="0"/>
              </a:rPr>
              <a:t>Do not include the PGI matrix or link when using PGI Other.  Please cite</a:t>
            </a:r>
            <a:r>
              <a:rPr lang="en-US" sz="2000" b="1">
                <a:latin typeface="Arial" panose="020B0604020202020204" pitchFamily="34" charset="0"/>
                <a:ea typeface="Calibri" panose="020F050202020403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PGI 204.7108(d)(12) </a:t>
            </a:r>
          </a:p>
          <a:p>
            <a:pPr marL="285750" indent="-285750">
              <a:buFont typeface="Wingdings" panose="05000000000000000000" pitchFamily="2" charset="2"/>
              <a:buChar char="Ø"/>
            </a:pPr>
            <a:endParaRPr lang="en-US" sz="200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a:latin typeface="Arial" panose="020B0604020202020204" pitchFamily="34" charset="0"/>
                <a:cs typeface="Arial" panose="020B0604020202020204" pitchFamily="34" charset="0"/>
              </a:rPr>
              <a:t>If no PGI is cited or invalid PGI, then a CDR will be issued</a:t>
            </a:r>
          </a:p>
          <a:p>
            <a:pPr marL="285750" indent="-285750">
              <a:buFont typeface="Wingdings" panose="05000000000000000000" pitchFamily="2" charset="2"/>
              <a:buChar char="Ø"/>
            </a:pPr>
            <a:endParaRPr lang="en-US" sz="2000" b="1">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US" sz="200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US" sz="1600">
              <a:latin typeface="Arial" panose="020B0604020202020204" pitchFamily="34" charset="0"/>
              <a:ea typeface="Calibri" panose="020F0502020204030204" pitchFamily="34" charset="0"/>
              <a:cs typeface="Arial" panose="020B0604020202020204" pitchFamily="34" charset="0"/>
            </a:endParaRPr>
          </a:p>
          <a:p>
            <a:pPr lvl="1"/>
            <a:endParaRPr lang="en-US" sz="1600">
              <a:latin typeface="Arial" panose="020B0604020202020204" pitchFamily="34" charset="0"/>
              <a:ea typeface="Calibri" panose="020F0502020204030204" pitchFamily="34" charset="0"/>
              <a:cs typeface="Arial" panose="020B0604020202020204" pitchFamily="34" charset="0"/>
            </a:endParaRPr>
          </a:p>
          <a:p>
            <a:pPr marL="742950" lvl="1" indent="-285750">
              <a:buFont typeface="Wingdings" panose="05000000000000000000" pitchFamily="2" charset="2"/>
              <a:buChar char="ü"/>
            </a:pPr>
            <a:endParaRPr lang="en-US">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latin typeface="Arial Narrow" panose="020B0606020202030204" pitchFamily="34" charset="0"/>
              <a:ea typeface="Calibri" panose="020F0502020204030204" pitchFamily="34" charset="0"/>
              <a:cs typeface="Times New Roman" panose="02020603050405020304" pitchFamily="18" charset="0"/>
            </a:endParaRPr>
          </a:p>
          <a:p>
            <a:endParaRPr lang="en-US">
              <a:latin typeface="Arial Narrow" panose="020B0606020202030204" pitchFamily="34" charset="0"/>
              <a:ea typeface="Calibri" panose="020F0502020204030204" pitchFamily="34" charset="0"/>
              <a:cs typeface="Times New Roman" panose="02020603050405020304" pitchFamily="18" charset="0"/>
            </a:endParaRPr>
          </a:p>
          <a:p>
            <a:r>
              <a:rPr lang="en-US">
                <a:latin typeface="Arial Narrow" panose="020B0606020202030204" pitchFamily="34" charset="0"/>
                <a:ea typeface="Calibri" panose="020F0502020204030204" pitchFamily="34" charset="0"/>
                <a:cs typeface="Times New Roman" panose="02020603050405020304" pitchFamily="18" charset="0"/>
              </a:rPr>
              <a:t> </a:t>
            </a:r>
          </a:p>
          <a:p>
            <a:endParaRPr lang="en-US">
              <a:latin typeface="Arial Narrow" panose="020B0606020202030204" pitchFamily="34" charset="0"/>
              <a:ea typeface="Calibri" panose="020F0502020204030204" pitchFamily="34" charset="0"/>
              <a:cs typeface="Times New Roman" panose="02020603050405020304" pitchFamily="18" charset="0"/>
            </a:endParaRPr>
          </a:p>
          <a:p>
            <a:r>
              <a:rPr lang="en-US">
                <a:latin typeface="Arial Narrow" panose="020B0606020202030204" pitchFamily="34" charset="0"/>
                <a:ea typeface="Calibri" panose="020F0502020204030204" pitchFamily="34"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2C4898AF-1F4D-4737-8FEA-706E03585D5F}" type="slidenum">
              <a:rPr lang="en-US" smtClean="0"/>
              <a:pPr/>
              <a:t>44</a:t>
            </a:fld>
            <a:endParaRPr lang="en-US"/>
          </a:p>
        </p:txBody>
      </p:sp>
    </p:spTree>
    <p:extLst>
      <p:ext uri="{BB962C8B-B14F-4D97-AF65-F5344CB8AC3E}">
        <p14:creationId xmlns:p14="http://schemas.microsoft.com/office/powerpoint/2010/main" val="316963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431800" y="3238500"/>
            <a:ext cx="8534400" cy="381000"/>
          </a:xfrm>
        </p:spPr>
        <p:txBody>
          <a:bodyPr>
            <a:normAutofit fontScale="90000"/>
          </a:bodyPr>
          <a:lstStyle/>
          <a:p>
            <a:pPr algn="ctr"/>
            <a:r>
              <a:rPr lang="en-US" dirty="0">
                <a:latin typeface="Arial"/>
                <a:cs typeface="Arial"/>
              </a:rPr>
              <a:t>Practical Example: Line Item Specific Proration</a:t>
            </a:r>
            <a:endParaRPr lang="en-US" dirty="0"/>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5</a:t>
            </a:fld>
            <a:endParaRPr lang="en-US"/>
          </a:p>
        </p:txBody>
      </p:sp>
    </p:spTree>
    <p:extLst>
      <p:ext uri="{BB962C8B-B14F-4D97-AF65-F5344CB8AC3E}">
        <p14:creationId xmlns:p14="http://schemas.microsoft.com/office/powerpoint/2010/main" val="196061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B238-4378-C2D2-1A6E-CF4CCC17EF42}"/>
              </a:ext>
            </a:extLst>
          </p:cNvPr>
          <p:cNvSpPr>
            <a:spLocks noGrp="1"/>
          </p:cNvSpPr>
          <p:nvPr>
            <p:ph type="title"/>
          </p:nvPr>
        </p:nvSpPr>
        <p:spPr/>
        <p:txBody>
          <a:bodyPr>
            <a:normAutofit fontScale="90000"/>
          </a:bodyPr>
          <a:lstStyle/>
          <a:p>
            <a:r>
              <a:rPr lang="en-US" dirty="0"/>
              <a:t>Scenario 1: Line Item Specific Proration</a:t>
            </a:r>
          </a:p>
        </p:txBody>
      </p:sp>
      <p:sp>
        <p:nvSpPr>
          <p:cNvPr id="3" name="Content Placeholder 2">
            <a:extLst>
              <a:ext uri="{FF2B5EF4-FFF2-40B4-BE49-F238E27FC236}">
                <a16:creationId xmlns:a16="http://schemas.microsoft.com/office/drawing/2014/main" id="{746B049E-AA5F-1AA3-CD2C-7B582F33A5DD}"/>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000000"/>
                </a:solidFill>
                <a:latin typeface="Calibri"/>
                <a:cs typeface="Arial"/>
              </a:rPr>
              <a:t> </a:t>
            </a:r>
            <a:r>
              <a:rPr lang="en-US" u="sng" dirty="0">
                <a:solidFill>
                  <a:schemeClr val="tx1"/>
                </a:solidFill>
                <a:latin typeface="Calibri"/>
                <a:ea typeface="Times New Roman" panose="02020603050405020304" pitchFamily="18" charset="0"/>
                <a:cs typeface="Calibri"/>
              </a:rPr>
              <a:t>Step #1:</a:t>
            </a:r>
            <a:r>
              <a:rPr lang="en-US" sz="1800" dirty="0">
                <a:effectLst/>
                <a:latin typeface="Segoe UI"/>
                <a:ea typeface="Times New Roman" panose="02020603050405020304" pitchFamily="18" charset="0"/>
                <a:cs typeface="Arial"/>
              </a:rPr>
              <a:t> </a:t>
            </a:r>
            <a:r>
              <a:rPr lang="en-US" dirty="0">
                <a:solidFill>
                  <a:schemeClr val="tx1"/>
                </a:solidFill>
                <a:effectLst/>
                <a:latin typeface="+mj-lt"/>
                <a:ea typeface="Times New Roman" panose="02020603050405020304" pitchFamily="18" charset="0"/>
                <a:cs typeface="Arial"/>
              </a:rPr>
              <a:t>Find the current </a:t>
            </a:r>
            <a:r>
              <a:rPr lang="en-US" dirty="0">
                <a:solidFill>
                  <a:schemeClr val="tx1"/>
                </a:solidFill>
                <a:latin typeface="+mj-lt"/>
                <a:ea typeface="Times New Roman" panose="02020603050405020304" pitchFamily="18" charset="0"/>
                <a:cs typeface="Arial"/>
              </a:rPr>
              <a:t>u</a:t>
            </a:r>
            <a:r>
              <a:rPr lang="en-US" dirty="0">
                <a:solidFill>
                  <a:schemeClr val="tx1"/>
                </a:solidFill>
                <a:effectLst/>
                <a:latin typeface="+mj-lt"/>
                <a:ea typeface="Times New Roman" panose="02020603050405020304" pitchFamily="18" charset="0"/>
                <a:cs typeface="Arial"/>
              </a:rPr>
              <a:t>nliquidated </a:t>
            </a:r>
            <a:r>
              <a:rPr lang="en-US" dirty="0">
                <a:solidFill>
                  <a:schemeClr val="tx1"/>
                </a:solidFill>
                <a:latin typeface="+mj-lt"/>
                <a:ea typeface="Times New Roman" panose="02020603050405020304" pitchFamily="18" charset="0"/>
                <a:cs typeface="Arial"/>
              </a:rPr>
              <a:t>o</a:t>
            </a:r>
            <a:r>
              <a:rPr lang="en-US" dirty="0">
                <a:solidFill>
                  <a:schemeClr val="tx1"/>
                </a:solidFill>
                <a:effectLst/>
                <a:latin typeface="+mj-lt"/>
                <a:ea typeface="Times New Roman" panose="02020603050405020304" pitchFamily="18" charset="0"/>
                <a:cs typeface="Arial"/>
              </a:rPr>
              <a:t>bligation (ULO) amounts for each ACRN funding the CLIN.</a:t>
            </a:r>
          </a:p>
          <a:p>
            <a:pPr marL="461645" lvl="2" indent="0">
              <a:buNone/>
            </a:pPr>
            <a:endParaRPr lang="en-US" sz="2400" dirty="0">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CLIN      ACRN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OBL</a:t>
            </a:r>
            <a:r>
              <a:rPr lang="en-US" sz="2400" dirty="0">
                <a:latin typeface="+mn-lt"/>
                <a:ea typeface="Times New Roman" panose="02020603050405020304" pitchFamily="18" charset="0"/>
                <a:cs typeface="Arial"/>
              </a:rPr>
              <a:t>              ULO       </a:t>
            </a:r>
            <a:r>
              <a:rPr lang="en-US" sz="2400" dirty="0">
                <a:effectLst/>
                <a:latin typeface="+mn-lt"/>
                <a:ea typeface="Times New Roman" panose="02020603050405020304" pitchFamily="18" charset="0"/>
                <a:cs typeface="Arial"/>
              </a:rPr>
              <a:t> 				</a:t>
            </a:r>
            <a:endParaRPr lang="en-US" dirty="0"/>
          </a:p>
          <a:p>
            <a:pPr marL="461645" lvl="2" indent="0">
              <a:buNone/>
            </a:pPr>
            <a:r>
              <a:rPr lang="en-US" sz="2400" dirty="0">
                <a:effectLst/>
                <a:latin typeface="+mn-lt"/>
                <a:ea typeface="Times New Roman" panose="02020603050405020304" pitchFamily="18" charset="0"/>
                <a:cs typeface="Arial"/>
              </a:rPr>
              <a:t>0001      AA      $1,000.00</a:t>
            </a:r>
            <a:r>
              <a:rPr lang="en-US" sz="2400" dirty="0">
                <a:latin typeface="+mn-lt"/>
                <a:ea typeface="Times New Roman" panose="02020603050405020304" pitchFamily="18" charset="0"/>
                <a:cs typeface="Arial"/>
              </a:rPr>
              <a:t>     $1,000.00        </a:t>
            </a:r>
            <a:endParaRPr lang="en-US" sz="2400" dirty="0">
              <a:effectLst/>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0001      AB       </a:t>
            </a:r>
            <a:r>
              <a:rPr lang="en-US" sz="2400" dirty="0">
                <a:latin typeface="+mn-lt"/>
                <a:ea typeface="Times New Roman" panose="02020603050405020304" pitchFamily="18" charset="0"/>
                <a:cs typeface="Arial"/>
              </a:rPr>
              <a:t> </a:t>
            </a:r>
            <a:r>
              <a:rPr lang="en-US" sz="2400" dirty="0">
                <a:effectLst/>
                <a:latin typeface="+mn-lt"/>
                <a:ea typeface="Times New Roman" panose="02020603050405020304" pitchFamily="18" charset="0"/>
                <a:cs typeface="Arial"/>
              </a:rPr>
              <a:t> $750.00</a:t>
            </a:r>
            <a:r>
              <a:rPr lang="en-US" sz="2400" dirty="0">
                <a:latin typeface="+mn-lt"/>
                <a:ea typeface="Times New Roman" panose="02020603050405020304" pitchFamily="18" charset="0"/>
                <a:cs typeface="Arial"/>
              </a:rPr>
              <a:t>        $750.00         </a:t>
            </a:r>
            <a:endParaRPr lang="en-US" sz="2400" dirty="0">
              <a:effectLst/>
              <a:latin typeface="+mn-lt"/>
              <a:ea typeface="Times New Roman" panose="02020603050405020304" pitchFamily="18" charset="0"/>
              <a:cs typeface="Arial"/>
            </a:endParaRPr>
          </a:p>
          <a:p>
            <a:pPr marL="461645" lvl="2" indent="0">
              <a:buNone/>
            </a:pPr>
            <a:r>
              <a:rPr lang="en-US" sz="2400" dirty="0">
                <a:effectLst/>
                <a:latin typeface="+mn-lt"/>
                <a:ea typeface="Times New Roman" panose="02020603050405020304" pitchFamily="18" charset="0"/>
                <a:cs typeface="Arial"/>
              </a:rPr>
              <a:t>0001      AC      $1,500.00     $1,500.00</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cs typeface="Arial"/>
            </a:endParaRPr>
          </a:p>
          <a:p>
            <a:pPr marL="461645" lvl="2" indent="0">
              <a:buNone/>
            </a:pPr>
            <a:r>
              <a:rPr lang="en-US" sz="2400" u="sng" dirty="0">
                <a:effectLst/>
                <a:latin typeface="+mn-lt"/>
                <a:ea typeface="Times New Roman" panose="02020603050405020304" pitchFamily="18" charset="0"/>
                <a:cs typeface="Arial"/>
              </a:rPr>
              <a:t>0001   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AD      </a:t>
            </a:r>
            <a:r>
              <a:rPr lang="en-US" sz="2400" u="sng" dirty="0">
                <a:latin typeface="+mn-lt"/>
                <a:ea typeface="Times New Roman" panose="02020603050405020304" pitchFamily="18" charset="0"/>
                <a:cs typeface="Arial"/>
              </a:rPr>
              <a:t>  </a:t>
            </a:r>
            <a:r>
              <a:rPr lang="en-US" sz="2400" u="sng" dirty="0">
                <a:effectLst/>
                <a:latin typeface="+mn-lt"/>
                <a:ea typeface="Times New Roman" panose="02020603050405020304" pitchFamily="18" charset="0"/>
                <a:cs typeface="Arial"/>
              </a:rPr>
              <a:t> $500.00        $500.00</a:t>
            </a:r>
            <a:endParaRPr lang="en-US" sz="2400" u="sng" dirty="0">
              <a:latin typeface="+mn-lt"/>
              <a:ea typeface="Times New Roman" panose="02020603050405020304" pitchFamily="18" charset="0"/>
              <a:cs typeface="Arial"/>
            </a:endParaRPr>
          </a:p>
          <a:p>
            <a:pPr marL="461645" lvl="2" indent="0">
              <a:buNone/>
            </a:pPr>
            <a:r>
              <a:rPr lang="en-US" sz="2400" dirty="0">
                <a:effectLst/>
                <a:latin typeface="+mn-lt"/>
                <a:ea typeface="Aptos" panose="020B0004020202020204" pitchFamily="34" charset="0"/>
                <a:cs typeface="Arial"/>
              </a:rPr>
              <a:t>Total                </a:t>
            </a:r>
            <a:r>
              <a:rPr lang="en-US" sz="2400" dirty="0">
                <a:latin typeface="+mn-lt"/>
                <a:ea typeface="Aptos" panose="020B0004020202020204" pitchFamily="34" charset="0"/>
                <a:cs typeface="Arial"/>
              </a:rPr>
              <a:t> </a:t>
            </a:r>
            <a:r>
              <a:rPr lang="en-US" sz="2400" dirty="0">
                <a:effectLst/>
                <a:latin typeface="+mn-lt"/>
                <a:ea typeface="Aptos" panose="020B0004020202020204" pitchFamily="34" charset="0"/>
                <a:cs typeface="Arial"/>
              </a:rPr>
              <a:t> $3,750.00    $3,750.00     </a:t>
            </a:r>
            <a:endParaRPr lang="en-US" dirty="0">
              <a:cs typeface="Arial"/>
            </a:endParaRPr>
          </a:p>
        </p:txBody>
      </p:sp>
      <p:sp>
        <p:nvSpPr>
          <p:cNvPr id="4" name="Date Placeholder 3">
            <a:extLst>
              <a:ext uri="{FF2B5EF4-FFF2-40B4-BE49-F238E27FC236}">
                <a16:creationId xmlns:a16="http://schemas.microsoft.com/office/drawing/2014/main" id="{AF2AA550-48F9-FEB8-6EBF-D8BD86A7C809}"/>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DDEE5730-C840-0E7B-C072-6D858B76CB2E}"/>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7D8D6F8D-B0F5-A3C0-2F34-447CD11871BE}"/>
              </a:ext>
            </a:extLst>
          </p:cNvPr>
          <p:cNvSpPr>
            <a:spLocks noGrp="1"/>
          </p:cNvSpPr>
          <p:nvPr>
            <p:ph type="sldNum" sz="quarter" idx="12"/>
          </p:nvPr>
        </p:nvSpPr>
        <p:spPr/>
        <p:txBody>
          <a:bodyPr/>
          <a:lstStyle/>
          <a:p>
            <a:fld id="{2C4898AF-1F4D-4737-8FEA-706E03585D5F}" type="slidenum">
              <a:rPr lang="en-US" smtClean="0"/>
              <a:pPr/>
              <a:t>6</a:t>
            </a:fld>
            <a:endParaRPr lang="en-US"/>
          </a:p>
        </p:txBody>
      </p:sp>
    </p:spTree>
    <p:extLst>
      <p:ext uri="{BB962C8B-B14F-4D97-AF65-F5344CB8AC3E}">
        <p14:creationId xmlns:p14="http://schemas.microsoft.com/office/powerpoint/2010/main" val="333313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A86E-CA5A-0CD9-C91B-318208257F96}"/>
              </a:ext>
            </a:extLst>
          </p:cNvPr>
          <p:cNvSpPr>
            <a:spLocks noGrp="1"/>
          </p:cNvSpPr>
          <p:nvPr>
            <p:ph type="title"/>
          </p:nvPr>
        </p:nvSpPr>
        <p:spPr/>
        <p:txBody>
          <a:bodyPr>
            <a:normAutofit fontScale="90000"/>
          </a:bodyPr>
          <a:lstStyle/>
          <a:p>
            <a:r>
              <a:rPr lang="en-US" dirty="0"/>
              <a:t>Scenario 1: Line Item Specific Proration</a:t>
            </a:r>
          </a:p>
        </p:txBody>
      </p:sp>
      <p:sp>
        <p:nvSpPr>
          <p:cNvPr id="3" name="Content Placeholder 2">
            <a:extLst>
              <a:ext uri="{FF2B5EF4-FFF2-40B4-BE49-F238E27FC236}">
                <a16:creationId xmlns:a16="http://schemas.microsoft.com/office/drawing/2014/main" id="{D92F90B0-18D1-F683-A439-93C0B3071D3D}"/>
              </a:ext>
            </a:extLst>
          </p:cNvPr>
          <p:cNvSpPr>
            <a:spLocks noGrp="1"/>
          </p:cNvSpPr>
          <p:nvPr>
            <p:ph idx="1"/>
          </p:nvPr>
        </p:nvSpPr>
        <p:spPr>
          <a:xfrm>
            <a:off x="304800" y="1060966"/>
            <a:ext cx="8534400" cy="5105400"/>
          </a:xfrm>
        </p:spPr>
        <p:txBody>
          <a:bodyPr/>
          <a:lstStyle/>
          <a:p>
            <a:pPr marL="0" indent="0">
              <a:spcBef>
                <a:spcPts val="0"/>
              </a:spcBef>
              <a:buNone/>
            </a:pPr>
            <a:r>
              <a:rPr lang="en-US" u="sng" dirty="0">
                <a:solidFill>
                  <a:schemeClr val="tx1"/>
                </a:solidFill>
                <a:effectLst/>
                <a:latin typeface="+mn-lt"/>
                <a:ea typeface="Times New Roman" panose="02020603050405020304" pitchFamily="18" charset="0"/>
                <a:cs typeface="Arial"/>
              </a:rPr>
              <a:t>Step #2:</a:t>
            </a:r>
            <a:r>
              <a:rPr lang="en-US" dirty="0">
                <a:solidFill>
                  <a:schemeClr val="tx1"/>
                </a:solidFill>
                <a:latin typeface="+mn-lt"/>
                <a:ea typeface="Times New Roman" panose="02020603050405020304" pitchFamily="18" charset="0"/>
                <a:cs typeface="Arial"/>
              </a:rPr>
              <a:t> Calculate proration percentage.</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cs typeface="Arial"/>
            </a:endParaRPr>
          </a:p>
          <a:p>
            <a:pPr marL="400050" lvl="1" indent="0">
              <a:buNone/>
            </a:pPr>
            <a:r>
              <a:rPr lang="en-US" sz="2400" dirty="0">
                <a:solidFill>
                  <a:schemeClr val="tx1"/>
                </a:solidFill>
                <a:effectLst/>
                <a:latin typeface="+mn-lt"/>
                <a:ea typeface="Times New Roman" panose="02020603050405020304" pitchFamily="18" charset="0"/>
                <a:cs typeface="Arial"/>
              </a:rPr>
              <a:t>ACRN AA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1,000.00 / </a:t>
            </a:r>
            <a:r>
              <a:rPr lang="en-US" sz="2400" dirty="0">
                <a:solidFill>
                  <a:schemeClr val="tx1"/>
                </a:solidFill>
                <a:latin typeface="+mn-lt"/>
                <a:ea typeface="Times New Roman" panose="02020603050405020304" pitchFamily="18" charset="0"/>
                <a:cs typeface="Arial"/>
              </a:rPr>
              <a:t>$3,750.00</a:t>
            </a:r>
            <a:r>
              <a:rPr lang="en-US" sz="2400" dirty="0">
                <a:solidFill>
                  <a:schemeClr val="tx1"/>
                </a:solidFill>
                <a:effectLst/>
                <a:latin typeface="+mn-lt"/>
                <a:ea typeface="Times New Roman" panose="02020603050405020304" pitchFamily="18" charset="0"/>
                <a:cs typeface="Arial"/>
              </a:rPr>
              <a:t> = 26.67%                </a:t>
            </a:r>
          </a:p>
          <a:p>
            <a:pPr marL="400050" lvl="1" indent="0">
              <a:buNone/>
            </a:pPr>
            <a:r>
              <a:rPr lang="en-US" sz="2400" dirty="0">
                <a:solidFill>
                  <a:schemeClr val="tx1"/>
                </a:solidFill>
                <a:effectLst/>
                <a:latin typeface="+mn-lt"/>
                <a:ea typeface="Times New Roman" panose="02020603050405020304" pitchFamily="18" charset="0"/>
                <a:cs typeface="Arial"/>
              </a:rPr>
              <a:t>ACRN AB </a:t>
            </a:r>
            <a:r>
              <a:rPr lang="en-US" sz="2400" dirty="0">
                <a:solidFill>
                  <a:schemeClr val="tx1"/>
                </a:solidFill>
                <a:latin typeface="+mn-lt"/>
                <a:ea typeface="Times New Roman" panose="02020603050405020304" pitchFamily="18" charset="0"/>
                <a:cs typeface="Arial"/>
              </a:rPr>
              <a:t>$7</a:t>
            </a:r>
            <a:r>
              <a:rPr lang="en-US" sz="2400" dirty="0">
                <a:solidFill>
                  <a:schemeClr val="tx1"/>
                </a:solidFill>
                <a:effectLst/>
                <a:latin typeface="+mn-lt"/>
                <a:ea typeface="Times New Roman" panose="02020603050405020304" pitchFamily="18" charset="0"/>
                <a:cs typeface="Arial"/>
              </a:rPr>
              <a:t>50.00 / </a:t>
            </a:r>
            <a:r>
              <a:rPr lang="en-US" sz="2400" dirty="0">
                <a:solidFill>
                  <a:schemeClr val="tx1"/>
                </a:solidFill>
                <a:latin typeface="+mn-lt"/>
                <a:ea typeface="Times New Roman" panose="02020603050405020304" pitchFamily="18" charset="0"/>
                <a:cs typeface="Arial"/>
              </a:rPr>
              <a:t>$3,750.00</a:t>
            </a:r>
            <a:r>
              <a:rPr lang="en-US" sz="2400" dirty="0">
                <a:solidFill>
                  <a:schemeClr val="tx1"/>
                </a:solidFill>
                <a:effectLst/>
                <a:latin typeface="+mn-lt"/>
                <a:ea typeface="Times New Roman" panose="02020603050405020304" pitchFamily="18" charset="0"/>
                <a:cs typeface="Arial"/>
              </a:rPr>
              <a:t> = 20%</a:t>
            </a:r>
          </a:p>
          <a:p>
            <a:pPr marL="400050" lvl="1" indent="0">
              <a:buNone/>
            </a:pPr>
            <a:r>
              <a:rPr lang="en-US" sz="2400" dirty="0">
                <a:solidFill>
                  <a:schemeClr val="tx1"/>
                </a:solidFill>
                <a:effectLst/>
                <a:latin typeface="+mn-lt"/>
                <a:ea typeface="Times New Roman" panose="02020603050405020304" pitchFamily="18" charset="0"/>
                <a:cs typeface="Arial"/>
              </a:rPr>
              <a:t>ACRN AC </a:t>
            </a:r>
            <a:r>
              <a:rPr lang="en-US" sz="2400" dirty="0">
                <a:solidFill>
                  <a:schemeClr val="tx1"/>
                </a:solidFill>
                <a:latin typeface="+mn-lt"/>
                <a:ea typeface="Times New Roman" panose="02020603050405020304" pitchFamily="18" charset="0"/>
                <a:cs typeface="Arial"/>
              </a:rPr>
              <a:t>$1,5</a:t>
            </a:r>
            <a:r>
              <a:rPr lang="en-US" sz="2400" dirty="0">
                <a:solidFill>
                  <a:schemeClr val="tx1"/>
                </a:solidFill>
                <a:effectLst/>
                <a:latin typeface="+mn-lt"/>
                <a:ea typeface="Times New Roman" panose="02020603050405020304" pitchFamily="18" charset="0"/>
                <a:cs typeface="Arial"/>
              </a:rPr>
              <a:t>00.00 / </a:t>
            </a:r>
            <a:r>
              <a:rPr lang="en-US" sz="2400" dirty="0">
                <a:solidFill>
                  <a:schemeClr val="tx1"/>
                </a:solidFill>
                <a:latin typeface="+mn-lt"/>
                <a:ea typeface="Times New Roman" panose="02020603050405020304" pitchFamily="18" charset="0"/>
                <a:cs typeface="Arial"/>
              </a:rPr>
              <a:t>$3,750.00</a:t>
            </a:r>
            <a:r>
              <a:rPr lang="en-US" sz="2400" dirty="0">
                <a:solidFill>
                  <a:schemeClr val="tx1"/>
                </a:solidFill>
                <a:effectLst/>
                <a:latin typeface="+mn-lt"/>
                <a:ea typeface="Times New Roman" panose="02020603050405020304" pitchFamily="18" charset="0"/>
                <a:cs typeface="Arial"/>
              </a:rPr>
              <a:t> = 40%</a:t>
            </a:r>
          </a:p>
          <a:p>
            <a:pPr marL="400050" lvl="1" indent="0">
              <a:buNone/>
            </a:pPr>
            <a:r>
              <a:rPr lang="en-US" sz="2400" u="sng" dirty="0">
                <a:solidFill>
                  <a:schemeClr val="tx1"/>
                </a:solidFill>
                <a:effectLst/>
                <a:latin typeface="+mn-lt"/>
                <a:ea typeface="Times New Roman" panose="02020603050405020304" pitchFamily="18" charset="0"/>
                <a:cs typeface="Arial"/>
              </a:rPr>
              <a:t>ACRN AD </a:t>
            </a:r>
            <a:r>
              <a:rPr lang="en-US" sz="2400" u="sng" dirty="0">
                <a:solidFill>
                  <a:schemeClr val="tx1"/>
                </a:solidFill>
                <a:latin typeface="+mn-lt"/>
                <a:ea typeface="Times New Roman" panose="02020603050405020304" pitchFamily="18" charset="0"/>
                <a:cs typeface="Arial"/>
              </a:rPr>
              <a:t>$</a:t>
            </a:r>
            <a:r>
              <a:rPr lang="en-US" sz="2400" u="sng" dirty="0">
                <a:solidFill>
                  <a:schemeClr val="tx1"/>
                </a:solidFill>
                <a:effectLst/>
                <a:latin typeface="+mn-lt"/>
                <a:ea typeface="Times New Roman" panose="02020603050405020304" pitchFamily="18" charset="0"/>
                <a:cs typeface="Arial"/>
              </a:rPr>
              <a:t>500.00 / </a:t>
            </a:r>
            <a:r>
              <a:rPr lang="en-US" sz="2400" u="sng" dirty="0">
                <a:solidFill>
                  <a:schemeClr val="tx1"/>
                </a:solidFill>
                <a:latin typeface="+mn-lt"/>
                <a:ea typeface="Times New Roman" panose="02020603050405020304" pitchFamily="18" charset="0"/>
                <a:cs typeface="Arial"/>
              </a:rPr>
              <a:t>$3,750.00</a:t>
            </a:r>
            <a:r>
              <a:rPr lang="en-US" sz="2400" u="sng" dirty="0">
                <a:solidFill>
                  <a:schemeClr val="tx1"/>
                </a:solidFill>
                <a:effectLst/>
                <a:latin typeface="+mn-lt"/>
                <a:ea typeface="Times New Roman" panose="02020603050405020304" pitchFamily="18" charset="0"/>
                <a:cs typeface="Arial"/>
              </a:rPr>
              <a:t> = 13.33%</a:t>
            </a:r>
          </a:p>
          <a:p>
            <a:pPr marL="400050" lvl="1" indent="0">
              <a:buNone/>
            </a:pPr>
            <a:r>
              <a:rPr lang="en-US" sz="2400" dirty="0">
                <a:solidFill>
                  <a:schemeClr val="tx1"/>
                </a:solidFill>
                <a:effectLst/>
                <a:latin typeface="+mn-lt"/>
                <a:ea typeface="Times New Roman" panose="02020603050405020304" pitchFamily="18" charset="0"/>
                <a:cs typeface="Arial"/>
              </a:rPr>
              <a:t>                                                Total 100%</a:t>
            </a: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9F80A984-FD27-A2DE-A90C-F68198806640}"/>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CF3C9992-A890-45B2-E0AB-B14D4A5B9B70}"/>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CC55C1C2-6C19-112D-9C5D-B04F03B99F60}"/>
              </a:ext>
            </a:extLst>
          </p:cNvPr>
          <p:cNvSpPr>
            <a:spLocks noGrp="1"/>
          </p:cNvSpPr>
          <p:nvPr>
            <p:ph type="sldNum" sz="quarter" idx="12"/>
          </p:nvPr>
        </p:nvSpPr>
        <p:spPr/>
        <p:txBody>
          <a:bodyPr/>
          <a:lstStyle/>
          <a:p>
            <a:fld id="{2C4898AF-1F4D-4737-8FEA-706E03585D5F}" type="slidenum">
              <a:rPr lang="en-US" smtClean="0"/>
              <a:pPr/>
              <a:t>7</a:t>
            </a:fld>
            <a:endParaRPr lang="en-US"/>
          </a:p>
        </p:txBody>
      </p:sp>
    </p:spTree>
    <p:extLst>
      <p:ext uri="{BB962C8B-B14F-4D97-AF65-F5344CB8AC3E}">
        <p14:creationId xmlns:p14="http://schemas.microsoft.com/office/powerpoint/2010/main" val="306344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925C-01E0-BB5F-D23B-777BCE562E1A}"/>
              </a:ext>
            </a:extLst>
          </p:cNvPr>
          <p:cNvSpPr>
            <a:spLocks noGrp="1"/>
          </p:cNvSpPr>
          <p:nvPr>
            <p:ph type="title"/>
          </p:nvPr>
        </p:nvSpPr>
        <p:spPr/>
        <p:txBody>
          <a:bodyPr>
            <a:normAutofit fontScale="90000"/>
          </a:bodyPr>
          <a:lstStyle/>
          <a:p>
            <a:r>
              <a:rPr lang="en-US" dirty="0"/>
              <a:t>Scenario 1: Line Item Specific Proration</a:t>
            </a:r>
          </a:p>
        </p:txBody>
      </p:sp>
      <p:sp>
        <p:nvSpPr>
          <p:cNvPr id="3" name="Content Placeholder 2">
            <a:extLst>
              <a:ext uri="{FF2B5EF4-FFF2-40B4-BE49-F238E27FC236}">
                <a16:creationId xmlns:a16="http://schemas.microsoft.com/office/drawing/2014/main" id="{4C61426F-0E7E-BE47-BAD0-738E5D85B057}"/>
              </a:ext>
            </a:extLst>
          </p:cNvPr>
          <p:cNvSpPr>
            <a:spLocks noGrp="1"/>
          </p:cNvSpPr>
          <p:nvPr>
            <p:ph idx="1"/>
          </p:nvPr>
        </p:nvSpPr>
        <p:spPr>
          <a:xfrm>
            <a:off x="376989" y="999744"/>
            <a:ext cx="8534400" cy="5105400"/>
          </a:xfrm>
        </p:spPr>
        <p:txBody>
          <a:bodyPr vert="horz" lIns="91440" tIns="45720" rIns="91440" bIns="45720" rtlCol="0" anchor="t">
            <a:normAutofit/>
          </a:bodyPr>
          <a:lstStyle/>
          <a:p>
            <a:pPr marL="0" marR="0" indent="0">
              <a:spcBef>
                <a:spcPts val="0"/>
              </a:spcBef>
              <a:spcAft>
                <a:spcPts val="0"/>
              </a:spcAft>
              <a:buNone/>
            </a:pPr>
            <a:r>
              <a:rPr lang="en-US" u="sng" dirty="0">
                <a:solidFill>
                  <a:schemeClr val="tx1"/>
                </a:solidFill>
                <a:effectLst/>
                <a:latin typeface="+mn-lt"/>
                <a:ea typeface="Times New Roman" panose="02020603050405020304" pitchFamily="18" charset="0"/>
                <a:cs typeface="Arial"/>
              </a:rPr>
              <a:t>Step #3:</a:t>
            </a:r>
            <a:r>
              <a:rPr lang="en-US" dirty="0">
                <a:solidFill>
                  <a:schemeClr val="tx1"/>
                </a:solidFill>
                <a:latin typeface="+mn-lt"/>
                <a:ea typeface="Times New Roman" panose="02020603050405020304" pitchFamily="18" charset="0"/>
                <a:cs typeface="Arial"/>
              </a:rPr>
              <a:t> Entitle invoice based on Step 2 proration percentage.</a:t>
            </a:r>
            <a:endParaRPr lang="en-US" dirty="0">
              <a:solidFill>
                <a:schemeClr val="tx1"/>
              </a:solidFill>
              <a:effectLst/>
              <a:latin typeface="+mn-lt"/>
              <a:ea typeface="Times New Roman" panose="02020603050405020304" pitchFamily="18" charset="0"/>
              <a:cs typeface="Arial"/>
            </a:endParaRPr>
          </a:p>
          <a:p>
            <a:pPr marL="0" marR="0" indent="0">
              <a:spcBef>
                <a:spcPts val="0"/>
              </a:spcBef>
              <a:spcAft>
                <a:spcPts val="0"/>
              </a:spcAft>
              <a:buNone/>
            </a:pPr>
            <a:endParaRPr lang="en-US" dirty="0">
              <a:solidFill>
                <a:schemeClr val="tx1"/>
              </a:solidFill>
              <a:effectLst/>
              <a:latin typeface="+mn-lt"/>
              <a:ea typeface="Times New Roman" panose="02020603050405020304" pitchFamily="18" charset="0"/>
            </a:endParaRPr>
          </a:p>
          <a:p>
            <a:pPr marL="0" indent="0">
              <a:spcBef>
                <a:spcPts val="0"/>
              </a:spcBef>
              <a:buNone/>
            </a:pPr>
            <a:r>
              <a:rPr lang="en-US" dirty="0">
                <a:solidFill>
                  <a:schemeClr val="tx1"/>
                </a:solidFill>
                <a:latin typeface="+mn-lt"/>
                <a:ea typeface="Times New Roman" panose="02020603050405020304" pitchFamily="18" charset="0"/>
                <a:cs typeface="Arial"/>
              </a:rPr>
              <a:t>Example: Planes R Us </a:t>
            </a:r>
            <a:r>
              <a:rPr lang="en-US" dirty="0">
                <a:solidFill>
                  <a:schemeClr val="tx1"/>
                </a:solidFill>
                <a:effectLst/>
                <a:latin typeface="+mn-lt"/>
                <a:ea typeface="Times New Roman" panose="02020603050405020304" pitchFamily="18" charset="0"/>
                <a:cs typeface="Arial"/>
              </a:rPr>
              <a:t>bills </a:t>
            </a:r>
            <a:r>
              <a:rPr lang="en-US" dirty="0">
                <a:solidFill>
                  <a:schemeClr val="tx1"/>
                </a:solidFill>
                <a:latin typeface="+mn-lt"/>
                <a:ea typeface="Times New Roman" panose="02020603050405020304" pitchFamily="18" charset="0"/>
                <a:cs typeface="Arial"/>
              </a:rPr>
              <a:t>CLIN 0001</a:t>
            </a:r>
            <a:r>
              <a:rPr lang="en-US" dirty="0">
                <a:solidFill>
                  <a:schemeClr val="tx1"/>
                </a:solidFill>
                <a:effectLst/>
                <a:latin typeface="+mn-lt"/>
                <a:ea typeface="Times New Roman" panose="02020603050405020304" pitchFamily="18" charset="0"/>
                <a:cs typeface="Arial"/>
              </a:rPr>
              <a:t> for $2,000.00. </a:t>
            </a:r>
          </a:p>
          <a:p>
            <a:pPr marL="0" indent="0">
              <a:spcBef>
                <a:spcPts val="0"/>
              </a:spcBef>
              <a:buNone/>
            </a:pPr>
            <a:endParaRPr lang="en-US" dirty="0">
              <a:solidFill>
                <a:schemeClr val="tx1"/>
              </a:solidFill>
              <a:latin typeface="+mn-lt"/>
              <a:ea typeface="Times New Roman" panose="02020603050405020304" pitchFamily="18" charset="0"/>
              <a:cs typeface="Arial"/>
            </a:endParaRP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AA $2,000.00 * 26.67% =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533.40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AB $2,000.00</a:t>
            </a:r>
            <a:r>
              <a:rPr lang="en-US" sz="2400" dirty="0">
                <a:solidFill>
                  <a:schemeClr val="tx1"/>
                </a:solidFill>
                <a:latin typeface="+mn-lt"/>
                <a:ea typeface="Times New Roman" panose="02020603050405020304" pitchFamily="18" charset="0"/>
                <a:cs typeface="Arial"/>
              </a:rPr>
              <a:t> </a:t>
            </a:r>
            <a:r>
              <a:rPr lang="en-US" sz="2400" dirty="0">
                <a:solidFill>
                  <a:schemeClr val="tx1"/>
                </a:solidFill>
                <a:effectLst/>
                <a:latin typeface="+mn-lt"/>
                <a:ea typeface="Times New Roman" panose="02020603050405020304" pitchFamily="18" charset="0"/>
                <a:cs typeface="Arial"/>
              </a:rPr>
              <a:t> * 20% =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400.00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ACRN AC $2,000.00 * 40% = </a:t>
            </a:r>
            <a:r>
              <a:rPr lang="en-US" sz="2400" dirty="0">
                <a:solidFill>
                  <a:schemeClr val="tx1"/>
                </a:solidFill>
                <a:latin typeface="+mn-lt"/>
                <a:ea typeface="Times New Roman" panose="02020603050405020304" pitchFamily="18" charset="0"/>
                <a:cs typeface="Arial"/>
              </a:rPr>
              <a:t>$</a:t>
            </a:r>
            <a:r>
              <a:rPr lang="en-US" sz="2400" dirty="0">
                <a:solidFill>
                  <a:schemeClr val="tx1"/>
                </a:solidFill>
                <a:effectLst/>
                <a:latin typeface="+mn-lt"/>
                <a:ea typeface="Times New Roman" panose="02020603050405020304" pitchFamily="18" charset="0"/>
                <a:cs typeface="Arial"/>
              </a:rPr>
              <a:t>800.00</a:t>
            </a:r>
          </a:p>
          <a:p>
            <a:pPr marL="400050" lvl="1" indent="0">
              <a:spcBef>
                <a:spcPts val="0"/>
              </a:spcBef>
              <a:buNone/>
            </a:pPr>
            <a:r>
              <a:rPr lang="en-US" sz="2400" u="sng" dirty="0">
                <a:solidFill>
                  <a:schemeClr val="tx1"/>
                </a:solidFill>
                <a:effectLst/>
                <a:latin typeface="+mn-lt"/>
                <a:ea typeface="Times New Roman" panose="02020603050405020304" pitchFamily="18" charset="0"/>
                <a:cs typeface="Arial"/>
              </a:rPr>
              <a:t>ACRN AD </a:t>
            </a:r>
            <a:r>
              <a:rPr lang="en-US" sz="2400" u="sng" dirty="0">
                <a:solidFill>
                  <a:schemeClr val="tx1"/>
                </a:solidFill>
                <a:latin typeface="+mn-lt"/>
                <a:ea typeface="Times New Roman" panose="02020603050405020304" pitchFamily="18" charset="0"/>
                <a:cs typeface="Arial"/>
              </a:rPr>
              <a:t>$2,000.00</a:t>
            </a:r>
            <a:r>
              <a:rPr lang="en-US" sz="2400" u="sng" dirty="0">
                <a:solidFill>
                  <a:schemeClr val="tx1"/>
                </a:solidFill>
                <a:effectLst/>
                <a:latin typeface="+mn-lt"/>
                <a:ea typeface="Times New Roman" panose="02020603050405020304" pitchFamily="18" charset="0"/>
                <a:cs typeface="Arial"/>
              </a:rPr>
              <a:t> * 13.33% = </a:t>
            </a:r>
            <a:r>
              <a:rPr lang="en-US" sz="2400" u="sng" dirty="0">
                <a:solidFill>
                  <a:schemeClr val="tx1"/>
                </a:solidFill>
                <a:latin typeface="+mn-lt"/>
                <a:ea typeface="Times New Roman" panose="02020603050405020304" pitchFamily="18" charset="0"/>
                <a:cs typeface="Arial"/>
              </a:rPr>
              <a:t>$</a:t>
            </a:r>
            <a:r>
              <a:rPr lang="en-US" sz="2400" u="sng" dirty="0">
                <a:solidFill>
                  <a:schemeClr val="tx1"/>
                </a:solidFill>
                <a:effectLst/>
                <a:latin typeface="+mn-lt"/>
                <a:ea typeface="Times New Roman" panose="02020603050405020304" pitchFamily="18" charset="0"/>
                <a:cs typeface="Arial"/>
              </a:rPr>
              <a:t>266.60</a:t>
            </a:r>
          </a:p>
          <a:p>
            <a:pPr marL="400050" lvl="1" indent="0">
              <a:spcBef>
                <a:spcPts val="0"/>
              </a:spcBef>
              <a:buNone/>
            </a:pPr>
            <a:r>
              <a:rPr lang="en-US" sz="2400" dirty="0">
                <a:solidFill>
                  <a:schemeClr val="tx1"/>
                </a:solidFill>
                <a:effectLst/>
                <a:latin typeface="+mn-lt"/>
                <a:ea typeface="Times New Roman" panose="02020603050405020304" pitchFamily="18" charset="0"/>
                <a:cs typeface="Arial"/>
              </a:rPr>
              <a:t>                                             Total $2,000.00</a:t>
            </a:r>
          </a:p>
          <a:p>
            <a:pPr marL="0" indent="0">
              <a:buNone/>
            </a:pPr>
            <a:endParaRPr lang="en-US" dirty="0"/>
          </a:p>
        </p:txBody>
      </p:sp>
      <p:sp>
        <p:nvSpPr>
          <p:cNvPr id="4" name="Date Placeholder 3">
            <a:extLst>
              <a:ext uri="{FF2B5EF4-FFF2-40B4-BE49-F238E27FC236}">
                <a16:creationId xmlns:a16="http://schemas.microsoft.com/office/drawing/2014/main" id="{47FB2DE8-5541-13B0-E595-A9F1B2E015A6}"/>
              </a:ext>
            </a:extLst>
          </p:cNvPr>
          <p:cNvSpPr>
            <a:spLocks noGrp="1"/>
          </p:cNvSpPr>
          <p:nvPr>
            <p:ph type="dt" sz="half" idx="10"/>
          </p:nvPr>
        </p:nvSpPr>
        <p:spPr/>
        <p:txBody>
          <a:bodyPr/>
          <a:lstStyle/>
          <a:p>
            <a:fld id="{C226C692-F1D2-44A3-9A52-5959CA0FDCE5}" type="datetime1">
              <a:rPr lang="en-US" smtClean="0"/>
              <a:t>10/4/2024</a:t>
            </a:fld>
            <a:endParaRPr lang="en-US"/>
          </a:p>
        </p:txBody>
      </p:sp>
      <p:sp>
        <p:nvSpPr>
          <p:cNvPr id="5" name="Footer Placeholder 4">
            <a:extLst>
              <a:ext uri="{FF2B5EF4-FFF2-40B4-BE49-F238E27FC236}">
                <a16:creationId xmlns:a16="http://schemas.microsoft.com/office/drawing/2014/main" id="{1D503C20-9323-1DDC-2BEE-40A9CCDD8083}"/>
              </a:ext>
            </a:extLst>
          </p:cNvPr>
          <p:cNvSpPr>
            <a:spLocks noGrp="1"/>
          </p:cNvSpPr>
          <p:nvPr>
            <p:ph type="ftr" sz="quarter" idx="11"/>
          </p:nvPr>
        </p:nvSpPr>
        <p:spPr/>
        <p:txBody>
          <a:bodyPr/>
          <a:lstStyle/>
          <a:p>
            <a:r>
              <a:rPr lang="en-US"/>
              <a:t>Integrity - Service - Innovation</a:t>
            </a:r>
          </a:p>
        </p:txBody>
      </p:sp>
      <p:sp>
        <p:nvSpPr>
          <p:cNvPr id="6" name="Slide Number Placeholder 5">
            <a:extLst>
              <a:ext uri="{FF2B5EF4-FFF2-40B4-BE49-F238E27FC236}">
                <a16:creationId xmlns:a16="http://schemas.microsoft.com/office/drawing/2014/main" id="{B479399A-D5D4-E28C-96CA-4B18CACBD876}"/>
              </a:ext>
            </a:extLst>
          </p:cNvPr>
          <p:cNvSpPr>
            <a:spLocks noGrp="1"/>
          </p:cNvSpPr>
          <p:nvPr>
            <p:ph type="sldNum" sz="quarter" idx="12"/>
          </p:nvPr>
        </p:nvSpPr>
        <p:spPr/>
        <p:txBody>
          <a:bodyPr/>
          <a:lstStyle/>
          <a:p>
            <a:fld id="{2C4898AF-1F4D-4737-8FEA-706E03585D5F}" type="slidenum">
              <a:rPr lang="en-US" smtClean="0"/>
              <a:pPr/>
              <a:t>8</a:t>
            </a:fld>
            <a:endParaRPr lang="en-US"/>
          </a:p>
        </p:txBody>
      </p:sp>
    </p:spTree>
    <p:extLst>
      <p:ext uri="{BB962C8B-B14F-4D97-AF65-F5344CB8AC3E}">
        <p14:creationId xmlns:p14="http://schemas.microsoft.com/office/powerpoint/2010/main" val="282141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1D4-0249-DED7-800B-25D95BACDFBD}"/>
              </a:ext>
            </a:extLst>
          </p:cNvPr>
          <p:cNvSpPr>
            <a:spLocks noGrp="1"/>
          </p:cNvSpPr>
          <p:nvPr>
            <p:ph type="title"/>
          </p:nvPr>
        </p:nvSpPr>
        <p:spPr>
          <a:xfrm>
            <a:off x="431800" y="3238500"/>
            <a:ext cx="8534400" cy="381000"/>
          </a:xfrm>
        </p:spPr>
        <p:txBody>
          <a:bodyPr>
            <a:normAutofit fontScale="90000"/>
          </a:bodyPr>
          <a:lstStyle/>
          <a:p>
            <a:pPr algn="ctr"/>
            <a:r>
              <a:rPr lang="en-US" dirty="0">
                <a:latin typeface="Arial"/>
                <a:cs typeface="Arial"/>
              </a:rPr>
              <a:t>Practical Example: Line Item Specific Proration, Incremental Funding Added</a:t>
            </a:r>
            <a:endParaRPr lang="en-US" dirty="0"/>
          </a:p>
        </p:txBody>
      </p:sp>
      <p:sp>
        <p:nvSpPr>
          <p:cNvPr id="5" name="Date Placeholder 4">
            <a:extLst>
              <a:ext uri="{FF2B5EF4-FFF2-40B4-BE49-F238E27FC236}">
                <a16:creationId xmlns:a16="http://schemas.microsoft.com/office/drawing/2014/main" id="{5A89C2D6-24CE-0FC6-5612-7B64BC39D208}"/>
              </a:ext>
            </a:extLst>
          </p:cNvPr>
          <p:cNvSpPr>
            <a:spLocks noGrp="1"/>
          </p:cNvSpPr>
          <p:nvPr>
            <p:ph type="dt" sz="half" idx="10"/>
          </p:nvPr>
        </p:nvSpPr>
        <p:spPr/>
        <p:txBody>
          <a:bodyPr/>
          <a:lstStyle/>
          <a:p>
            <a:fld id="{C801D842-FB4A-44B4-AB8E-DACA68881C13}" type="datetime1">
              <a:rPr lang="en-US" smtClean="0"/>
              <a:t>10/4/2024</a:t>
            </a:fld>
            <a:endParaRPr lang="en-US"/>
          </a:p>
        </p:txBody>
      </p:sp>
      <p:sp>
        <p:nvSpPr>
          <p:cNvPr id="6" name="Footer Placeholder 5">
            <a:extLst>
              <a:ext uri="{FF2B5EF4-FFF2-40B4-BE49-F238E27FC236}">
                <a16:creationId xmlns:a16="http://schemas.microsoft.com/office/drawing/2014/main" id="{A32F0CFE-E792-E43A-1CF5-7E29E4A10981}"/>
              </a:ext>
            </a:extLst>
          </p:cNvPr>
          <p:cNvSpPr>
            <a:spLocks noGrp="1"/>
          </p:cNvSpPr>
          <p:nvPr>
            <p:ph type="ftr" sz="quarter" idx="11"/>
          </p:nvPr>
        </p:nvSpPr>
        <p:spPr/>
        <p:txBody>
          <a:bodyPr/>
          <a:lstStyle/>
          <a:p>
            <a:r>
              <a:rPr lang="en-US"/>
              <a:t>Integrity - Service - Innovation</a:t>
            </a:r>
          </a:p>
        </p:txBody>
      </p:sp>
      <p:sp>
        <p:nvSpPr>
          <p:cNvPr id="7" name="Slide Number Placeholder 6">
            <a:extLst>
              <a:ext uri="{FF2B5EF4-FFF2-40B4-BE49-F238E27FC236}">
                <a16:creationId xmlns:a16="http://schemas.microsoft.com/office/drawing/2014/main" id="{B0BE1FCB-E764-134A-D30D-3DA39F8DFFF5}"/>
              </a:ext>
            </a:extLst>
          </p:cNvPr>
          <p:cNvSpPr>
            <a:spLocks noGrp="1"/>
          </p:cNvSpPr>
          <p:nvPr>
            <p:ph type="sldNum" sz="quarter" idx="12"/>
          </p:nvPr>
        </p:nvSpPr>
        <p:spPr/>
        <p:txBody>
          <a:bodyPr/>
          <a:lstStyle/>
          <a:p>
            <a:fld id="{ADB0A4B7-05AF-4F5F-8812-770AA6AFFD2E}" type="slidenum">
              <a:rPr lang="en-US" smtClean="0"/>
              <a:pPr/>
              <a:t>9</a:t>
            </a:fld>
            <a:endParaRPr lang="en-US"/>
          </a:p>
        </p:txBody>
      </p:sp>
    </p:spTree>
    <p:extLst>
      <p:ext uri="{BB962C8B-B14F-4D97-AF65-F5344CB8AC3E}">
        <p14:creationId xmlns:p14="http://schemas.microsoft.com/office/powerpoint/2010/main" val="1939625189"/>
      </p:ext>
    </p:extLst>
  </p:cSld>
  <p:clrMapOvr>
    <a:masterClrMapping/>
  </p:clrMapOvr>
</p:sld>
</file>

<file path=ppt/theme/theme1.xml><?xml version="1.0" encoding="utf-8"?>
<a:theme xmlns:a="http://schemas.openxmlformats.org/drawingml/2006/main" name="PSAH_PowerPoint_Template_FY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SAH_PowerPoint_Template_FY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uthors xmlns="f29c9cbf-560f-43c9-9244-3dc20307dddb" xsi:nil="true"/>
    <Official_x0020_Publication xmlns="f29c9cbf-560f-43c9-9244-3dc20307dddb">No</Official_x0020_Publication>
    <CategoryDescription xmlns="http://schemas.microsoft.com/sharepoint.v3" xsi:nil="true"/>
    <Effective xmlns="f29c9cbf-560f-43c9-9244-3dc20307dddb">2017-07-17T05:00:00+00:00</Effective>
    <TaxCatchAll xmlns="f29c9cbf-560f-43c9-9244-3dc20307dddb"/>
    <DFAS_x0020_Description xmlns="f29c9cbf-560f-43c9-9244-3dc20307dddb">DFAS PowerPoint Template</DFAS_x0020_Description>
    <EMail xmlns="http://schemas.microsoft.com/sharepoint/v3">loren.r.elks.civ@mail.mil</EMail>
    <ga678c29b9ae4a3bb9df7ef198f9aa4f xmlns="f29c9cbf-560f-43c9-9244-3dc20307ddd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21bf7d61-4784-4321-b5c4-298677ca5af0</TermId>
        </TermInfo>
      </Terms>
    </ga678c29b9ae4a3bb9df7ef198f9aa4f>
    <f8d6e9a0a6b74e428281b72fcd1c9427 xmlns="f29c9cbf-560f-43c9-9244-3dc20307dddb">
      <Terms xmlns="http://schemas.microsoft.com/office/infopath/2007/PartnerControls"/>
    </f8d6e9a0a6b74e428281b72fcd1c9427>
    <i1410b95ab2e41569bbc3e652a9ddbdc xmlns="f29c9cbf-560f-43c9-9244-3dc20307dddb">
      <Terms xmlns="http://schemas.microsoft.com/office/infopath/2007/PartnerControls"/>
    </i1410b95ab2e41569bbc3e652a9ddbdc>
    <Expiration xmlns="f29c9cbf-560f-43c9-9244-3dc20307dddb">2018-07-17T05:00:00+00:00</Expiration>
    <b45c5db54e3f425cbceea5586bb54d74 xmlns="f29c9cbf-560f-43c9-9244-3dc20307dddb">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0e05ee91-4f24-4f05-a135-5eec5974272b</TermId>
        </TermInfo>
      </Terms>
    </b45c5db54e3f425cbceea5586bb54d74>
    <Owner xmlns="f29c9cbf-560f-43c9-9244-3dc20307dddb">
      <UserInfo>
        <DisplayName>Elks, Loren R CIV DFAS ZCT (US)</DisplayName>
        <AccountId>293</AccountId>
        <AccountType/>
      </UserInfo>
    </Owner>
    <c269273496714ee08f51dd13dc649cb8 xmlns="f29c9cbf-560f-43c9-9244-3dc20307dddb">
      <Terms xmlns="http://schemas.microsoft.com/office/infopath/2007/PartnerControls">
        <TermInfo xmlns="http://schemas.microsoft.com/office/infopath/2007/PartnerControls">
          <TermName xmlns="http://schemas.microsoft.com/office/infopath/2007/PartnerControls">Corporate Communications</TermName>
          <TermId xmlns="http://schemas.microsoft.com/office/infopath/2007/PartnerControls">b1e2baf1-6f73-46df-b394-6ad5f7feac43</TermId>
        </TermInfo>
      </Terms>
    </c269273496714ee08f51dd13dc649cb8>
    <df546e78ad984af4b54c5f3dbfd68f0c xmlns="f29c9cbf-560f-43c9-9244-3dc20307dddb">
      <Terms xmlns="http://schemas.microsoft.com/office/infopath/2007/PartnerControls">
        <TermInfo xmlns="http://schemas.microsoft.com/office/infopath/2007/PartnerControls">
          <TermName xmlns="http://schemas.microsoft.com/office/infopath/2007/PartnerControls">Enterprise Communication Strategy</TermName>
          <TermId xmlns="http://schemas.microsoft.com/office/infopath/2007/PartnerControls">286be4c2-2a96-49f4-8600-a2744e74cd2a</TermId>
        </TermInfo>
      </Terms>
    </df546e78ad984af4b54c5f3dbfd68f0c>
    <oaf872338638480899543563041f1a88 xmlns="f29c9cbf-560f-43c9-9244-3dc20307dddb">
      <Terms xmlns="http://schemas.microsoft.com/office/infopath/2007/PartnerControls">
        <TermInfo xmlns="http://schemas.microsoft.com/office/infopath/2007/PartnerControls">
          <TermName xmlns="http://schemas.microsoft.com/office/infopath/2007/PartnerControls">Enterprise Communication Strategy</TermName>
          <TermId xmlns="http://schemas.microsoft.com/office/infopath/2007/PartnerControls">286be4c2-2a96-49f4-8600-a2744e74cd2a</TermId>
        </TermInfo>
      </Terms>
    </oaf872338638480899543563041f1a88>
    <DFAS_x0020_Title xmlns="f29c9cbf-560f-43c9-9244-3dc20307dddb">DFAS PowerPoint Template</DFAS_x0020_Tit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DFAS Document</p:Name>
  <p:Description>Expiration policy for DFAS documents</p:Description>
  <p:Statement>Policy Statement</p:Statement>
  <p:PolicyItems>
    <p:PolicyItem featureId="Microsoft.Office.RecordsManagement.PolicyFeatures.Expiration" staticId="0x010100D8EAA762DF7ED04BA03B9D4ED53BE0640056617AE41A754842AEDDD55906C319BA|1262867588" UniqueId="a0babc09-defc-445f-b633-4ccbf8f270fe">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Expiration</property>
                  <propertyId>27d7387a-1d69-43bb-8e8c-fe785efb1049</propertyId>
                  <period>days</period>
                </formula>
                <action type="action" id="Microsoft.Office.RecordsManagement.PolicyFeatures.Expiration.Action.MoveToRecycleBin"/>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FAS Document" ma:contentTypeID="0x010100D8EAA762DF7ED04BA03B9D4ED53BE0640056617AE41A754842AEDDD55906C319BA" ma:contentTypeVersion="54" ma:contentTypeDescription="Base document type, includes: Title, Description, Keywords, Organizational Owner, Primary Audience, Content Site Specific, Document Type, DFAS Topic, DFAS Subtopic, Author, Email Address, Official Publication, Expiration Date, Owner, Info Label" ma:contentTypeScope="" ma:versionID="ba9df07e6de515ec2b73edb4a4f19b27">
  <xsd:schema xmlns:xsd="http://www.w3.org/2001/XMLSchema" xmlns:xs="http://www.w3.org/2001/XMLSchema" xmlns:p="http://schemas.microsoft.com/office/2006/metadata/properties" xmlns:ns1="http://schemas.microsoft.com/sharepoint/v3" xmlns:ns2="f29c9cbf-560f-43c9-9244-3dc20307dddb" xmlns:ns4="http://schemas.microsoft.com/sharepoint.v3" targetNamespace="http://schemas.microsoft.com/office/2006/metadata/properties" ma:root="true" ma:fieldsID="333151c6b02a88b5acbbb49112f0ba30" ns1:_="" ns2:_="" ns4:_="">
    <xsd:import namespace="http://schemas.microsoft.com/sharepoint/v3"/>
    <xsd:import namespace="f29c9cbf-560f-43c9-9244-3dc20307dddb"/>
    <xsd:import namespace="http://schemas.microsoft.com/sharepoint.v3"/>
    <xsd:element name="properties">
      <xsd:complexType>
        <xsd:sequence>
          <xsd:element name="documentManagement">
            <xsd:complexType>
              <xsd:all>
                <xsd:element ref="ns2:DFAS_x0020_Title"/>
                <xsd:element ref="ns2:DFAS_x0020_Description"/>
                <xsd:element ref="ns2:Authors" minOccurs="0"/>
                <xsd:element ref="ns1:EMail"/>
                <xsd:element ref="ns2:Owner"/>
                <xsd:element ref="ns2:Official_x0020_Publication"/>
                <xsd:element ref="ns2:Effective" minOccurs="0"/>
                <xsd:element ref="ns2:Expiration"/>
                <xsd:element ref="ns2:f8d6e9a0a6b74e428281b72fcd1c9427" minOccurs="0"/>
                <xsd:element ref="ns2:ga678c29b9ae4a3bb9df7ef198f9aa4f" minOccurs="0"/>
                <xsd:element ref="ns2:b45c5db54e3f425cbceea5586bb54d74" minOccurs="0"/>
                <xsd:element ref="ns2:c269273496714ee08f51dd13dc649cb8" minOccurs="0"/>
                <xsd:element ref="ns2:df546e78ad984af4b54c5f3dbfd68f0c" minOccurs="0"/>
                <xsd:element ref="ns2:oaf872338638480899543563041f1a88" minOccurs="0"/>
                <xsd:element ref="ns4:CategoryDescription" minOccurs="0"/>
                <xsd:element ref="ns2:TaxCatchAll" minOccurs="0"/>
                <xsd:element ref="ns2:TaxCatchAllLabel" minOccurs="0"/>
                <xsd:element ref="ns2:i1410b95ab2e41569bbc3e652a9ddbdc"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 ma:index="11" ma:displayName="E-Mail" ma:internalName="EMail" ma:readOnly="false">
      <xsd:simpleType>
        <xsd:restriction base="dms:Text"/>
      </xsd:simpleType>
    </xsd:element>
    <xsd:element name="_dlc_Exempt" ma:index="34"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9c9cbf-560f-43c9-9244-3dc20307dddb" elementFormDefault="qualified">
    <xsd:import namespace="http://schemas.microsoft.com/office/2006/documentManagement/types"/>
    <xsd:import namespace="http://schemas.microsoft.com/office/infopath/2007/PartnerControls"/>
    <xsd:element name="DFAS_x0020_Title" ma:index="1" ma:displayName="DFAS Title" ma:internalName="DFAS_x0020_Title" ma:readOnly="false">
      <xsd:simpleType>
        <xsd:restriction base="dms:Text">
          <xsd:maxLength value="255"/>
        </xsd:restriction>
      </xsd:simpleType>
    </xsd:element>
    <xsd:element name="DFAS_x0020_Description" ma:index="2" ma:displayName="DFAS Description" ma:internalName="DFAS_x0020_Description" ma:readOnly="false">
      <xsd:simpleType>
        <xsd:restriction base="dms:Note">
          <xsd:maxLength value="255"/>
        </xsd:restriction>
      </xsd:simpleType>
    </xsd:element>
    <xsd:element name="Authors" ma:index="9" nillable="true" ma:displayName="Authors" ma:internalName="Authors">
      <xsd:simpleType>
        <xsd:restriction base="dms:Text">
          <xsd:maxLength value="255"/>
        </xsd:restriction>
      </xsd:simpleType>
    </xsd:element>
    <xsd:element name="Owner" ma:index="12"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fficial_x0020_Publication" ma:index="13" ma:displayName="Official Publication" ma:default="No" ma:format="Dropdown" ma:internalName="Official_x0020_Publication" ma:readOnly="false">
      <xsd:simpleType>
        <xsd:restriction base="dms:Choice">
          <xsd:enumeration value="Yes"/>
          <xsd:enumeration value="No"/>
        </xsd:restriction>
      </xsd:simpleType>
    </xsd:element>
    <xsd:element name="Effective" ma:index="15" nillable="true" ma:displayName="Effective" ma:default="[today]" ma:format="DateOnly" ma:internalName="Effective">
      <xsd:simpleType>
        <xsd:restriction base="dms:DateTime"/>
      </xsd:simpleType>
    </xsd:element>
    <xsd:element name="Expiration" ma:index="16" ma:displayName="Expiration" ma:format="DateOnly" ma:internalName="Expiration">
      <xsd:simpleType>
        <xsd:restriction base="dms:DateTime"/>
      </xsd:simpleType>
    </xsd:element>
    <xsd:element name="f8d6e9a0a6b74e428281b72fcd1c9427" ma:index="19" nillable="true" ma:taxonomy="true" ma:internalName="f8d6e9a0a6b74e428281b72fcd1c9427" ma:taxonomyFieldName="Content_x0020_Site_x0020_Specific" ma:displayName="Content Site Specific" ma:default="" ma:fieldId="{f8d6e9a0-a6b7-4e42-8281-b72fcd1c9427}" ma:sspId="5cb87772-91e2-49fa-9181-38e0924436ec" ma:termSetId="b736506a-99a8-4be3-a323-ded2b14d64a6" ma:anchorId="00000000-0000-0000-0000-000000000000" ma:open="false" ma:isKeyword="false">
      <xsd:complexType>
        <xsd:sequence>
          <xsd:element ref="pc:Terms" minOccurs="0" maxOccurs="1"/>
        </xsd:sequence>
      </xsd:complexType>
    </xsd:element>
    <xsd:element name="ga678c29b9ae4a3bb9df7ef198f9aa4f" ma:index="21" ma:taxonomy="true" ma:internalName="ga678c29b9ae4a3bb9df7ef198f9aa4f" ma:taxonomyFieldName="Document_x0020_Type" ma:displayName="Document Type" ma:readOnly="false" ma:default="" ma:fieldId="{0a678c29-b9ae-4a3b-b9df-7ef198f9aa4f}" ma:sspId="5cb87772-91e2-49fa-9181-38e0924436ec" ma:termSetId="033bc6b1-963f-4f36-bedd-7baee79479c6" ma:anchorId="00000000-0000-0000-0000-000000000000" ma:open="false" ma:isKeyword="false">
      <xsd:complexType>
        <xsd:sequence>
          <xsd:element ref="pc:Terms" minOccurs="0" maxOccurs="1"/>
        </xsd:sequence>
      </xsd:complexType>
    </xsd:element>
    <xsd:element name="b45c5db54e3f425cbceea5586bb54d74" ma:index="23" nillable="true" ma:taxonomy="true" ma:internalName="b45c5db54e3f425cbceea5586bb54d74" ma:taxonomyFieldName="Iinfo_x0020_Label" ma:displayName="Info Label" ma:readOnly="false" ma:default="1;#FOUO|0e05ee91-4f24-4f05-a135-5eec5974272b" ma:fieldId="{b45c5db5-4e3f-425c-bcee-a5586bb54d74}" ma:sspId="5cb87772-91e2-49fa-9181-38e0924436ec" ma:termSetId="6d2a4631-d5c1-4d38-889a-93e944c42f26" ma:anchorId="00000000-0000-0000-0000-000000000000" ma:open="false" ma:isKeyword="false">
      <xsd:complexType>
        <xsd:sequence>
          <xsd:element ref="pc:Terms" minOccurs="0" maxOccurs="1"/>
        </xsd:sequence>
      </xsd:complexType>
    </xsd:element>
    <xsd:element name="c269273496714ee08f51dd13dc649cb8" ma:index="24" ma:taxonomy="true" ma:internalName="c269273496714ee08f51dd13dc649cb8" ma:taxonomyFieldName="Organizational_x0020_Owner" ma:displayName="Organizational Owner" ma:readOnly="false" ma:default="" ma:fieldId="{c2692734-9671-4ee0-8f51-dd13dc649cb8}" ma:sspId="5cb87772-91e2-49fa-9181-38e0924436ec" ma:termSetId="601496aa-d947-4ab3-a82b-7341a22fc84b" ma:anchorId="00000000-0000-0000-0000-000000000000" ma:open="false" ma:isKeyword="false">
      <xsd:complexType>
        <xsd:sequence>
          <xsd:element ref="pc:Terms" minOccurs="0" maxOccurs="1"/>
        </xsd:sequence>
      </xsd:complexType>
    </xsd:element>
    <xsd:element name="df546e78ad984af4b54c5f3dbfd68f0c" ma:index="25" ma:taxonomy="true" ma:internalName="df546e78ad984af4b54c5f3dbfd68f0c" ma:taxonomyFieldName="DFAS_x0020_Topic" ma:displayName="DFAS Topic" ma:readOnly="false" ma:default="" ma:fieldId="{df546e78-ad98-4af4-b54c-5f3dbfd68f0c}" ma:sspId="5cb87772-91e2-49fa-9181-38e0924436ec" ma:termSetId="c7c30738-1090-4f00-bdbb-eafcc3147904" ma:anchorId="00000000-0000-0000-0000-000000000000" ma:open="false" ma:isKeyword="false">
      <xsd:complexType>
        <xsd:sequence>
          <xsd:element ref="pc:Terms" minOccurs="0" maxOccurs="1"/>
        </xsd:sequence>
      </xsd:complexType>
    </xsd:element>
    <xsd:element name="oaf872338638480899543563041f1a88" ma:index="27" ma:taxonomy="true" ma:internalName="oaf872338638480899543563041f1a88" ma:taxonomyFieldName="DFAS_x0020_Subtopic" ma:displayName="DFAS Subtopic" ma:readOnly="false" ma:default="" ma:fieldId="{8af87233-8638-4808-9954-3563041f1a88}" ma:taxonomyMulti="true" ma:sspId="5cb87772-91e2-49fa-9181-38e0924436ec" ma:termSetId="c7c30738-1090-4f00-bdbb-eafcc3147904" ma:anchorId="00000000-0000-0000-0000-000000000000" ma:open="false" ma:isKeyword="false">
      <xsd:complexType>
        <xsd:sequence>
          <xsd:element ref="pc:Terms" minOccurs="0" maxOccurs="1"/>
        </xsd:sequence>
      </xsd:complexType>
    </xsd:element>
    <xsd:element name="TaxCatchAll" ma:index="30" nillable="true" ma:displayName="Taxonomy Catch All Column" ma:hidden="true" ma:list="{4f5cf792-8fb7-47b1-8a33-c1f5bae59e3e}" ma:internalName="TaxCatchAll" ma:showField="CatchAllData" ma:web="e8ee3de8-0ea4-48cc-8dc1-9bdf8935eb24">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4f5cf792-8fb7-47b1-8a33-c1f5bae59e3e}" ma:internalName="TaxCatchAllLabel" ma:readOnly="true" ma:showField="CatchAllDataLabel" ma:web="e8ee3de8-0ea4-48cc-8dc1-9bdf8935eb24">
      <xsd:complexType>
        <xsd:complexContent>
          <xsd:extension base="dms:MultiChoiceLookup">
            <xsd:sequence>
              <xsd:element name="Value" type="dms:Lookup" maxOccurs="unbounded" minOccurs="0" nillable="true"/>
            </xsd:sequence>
          </xsd:extension>
        </xsd:complexContent>
      </xsd:complexType>
    </xsd:element>
    <xsd:element name="i1410b95ab2e41569bbc3e652a9ddbdc" ma:index="33" nillable="true" ma:taxonomy="true" ma:internalName="i1410b95ab2e41569bbc3e652a9ddbdc" ma:taxonomyFieldName="Primary_x0020_Audience" ma:displayName="Primary Audience" ma:default="" ma:fieldId="{21410b95-ab2e-4156-9bbc-3e652a9ddbdc}" ma:taxonomyMulti="true" ma:sspId="5cb87772-91e2-49fa-9181-38e0924436ec" ma:termSetId="89be196f-57bd-4392-8786-a425d2a83f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9" nillable="true" ma:displayName="Description" ma:hidden="true" ma:internalName="CategoryDescrip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5cb87772-91e2-49fa-9181-38e0924436ec" ContentTypeId="0x010100D8EAA762DF7ED04BA03B9D4ED53BE064" PreviousValue="false"/>
</file>

<file path=customXml/itemProps1.xml><?xml version="1.0" encoding="utf-8"?>
<ds:datastoreItem xmlns:ds="http://schemas.openxmlformats.org/officeDocument/2006/customXml" ds:itemID="{DDA641A6-610F-4CA2-A745-5C81B5CC4F66}">
  <ds:schemaRefs>
    <ds:schemaRef ds:uri="f29c9cbf-560f-43c9-9244-3dc20307dd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8E6E24-45CC-4C2A-B9E2-E0C59884AAEF}">
  <ds:schemaRefs>
    <ds:schemaRef ds:uri="http://schemas.microsoft.com/sharepoint/v3/contenttype/forms"/>
  </ds:schemaRefs>
</ds:datastoreItem>
</file>

<file path=customXml/itemProps3.xml><?xml version="1.0" encoding="utf-8"?>
<ds:datastoreItem xmlns:ds="http://schemas.openxmlformats.org/officeDocument/2006/customXml" ds:itemID="{25AA6E56-C2E0-4880-866B-556A478617EF}">
  <ds:schemaRefs>
    <ds:schemaRef ds:uri="office.server.policy"/>
  </ds:schemaRefs>
</ds:datastoreItem>
</file>

<file path=customXml/itemProps4.xml><?xml version="1.0" encoding="utf-8"?>
<ds:datastoreItem xmlns:ds="http://schemas.openxmlformats.org/officeDocument/2006/customXml" ds:itemID="{B02B2C4F-C871-4E02-8687-A86CD8E12CD7}">
  <ds:schemaRefs>
    <ds:schemaRef ds:uri="f29c9cbf-560f-43c9-9244-3dc20307dd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3E148D7B-5D9C-46CE-B500-EDF6E32C3FC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58</TotalTime>
  <Words>3582</Words>
  <Application>Microsoft Office PowerPoint</Application>
  <PresentationFormat>On-screen Show (4:3)</PresentationFormat>
  <Paragraphs>514</Paragraphs>
  <Slides>44</Slides>
  <Notes>6</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44</vt:i4>
      </vt:variant>
    </vt:vector>
  </HeadingPairs>
  <TitlesOfParts>
    <vt:vector size="62" baseType="lpstr">
      <vt:lpstr>Arial</vt:lpstr>
      <vt:lpstr>Arial Narrow</vt:lpstr>
      <vt:lpstr>Calibri</vt:lpstr>
      <vt:lpstr>Segoe UI</vt:lpstr>
      <vt:lpstr>Times New Roman</vt:lpstr>
      <vt:lpstr>Trebuchet MS</vt:lpstr>
      <vt:lpstr>Wingdings</vt:lpstr>
      <vt:lpstr>Wingdings 2</vt:lpstr>
      <vt:lpstr>PSAH_PowerPoint_Template_FY14</vt:lpstr>
      <vt:lpstr>Content Slides</vt:lpstr>
      <vt:lpstr>Last Slide</vt:lpstr>
      <vt:lpstr>1_Content Slides</vt:lpstr>
      <vt:lpstr>12_Content Slides</vt:lpstr>
      <vt:lpstr>4_Content Slides</vt:lpstr>
      <vt:lpstr>5_Content Slides</vt:lpstr>
      <vt:lpstr>Last Slide</vt:lpstr>
      <vt:lpstr>Content Slides</vt:lpstr>
      <vt:lpstr>PSAH_PowerPoint_Template_FY14</vt:lpstr>
      <vt:lpstr>PGI Overview</vt:lpstr>
      <vt:lpstr>DFARS Payment Instructions</vt:lpstr>
      <vt:lpstr>PGI Payment Instructions – Change Summary</vt:lpstr>
      <vt:lpstr>Scenario 1: Line Item Specific Proration</vt:lpstr>
      <vt:lpstr>Practical Example: Line Item Specific Proration</vt:lpstr>
      <vt:lpstr>Scenario 1: Line Item Specific Proration</vt:lpstr>
      <vt:lpstr>Scenario 1: Line Item Specific Proration</vt:lpstr>
      <vt:lpstr>Scenario 1: Line Item Specific Proration</vt:lpstr>
      <vt:lpstr>Practical Example: Line Item Specific Proration, Incremental Funding Added</vt:lpstr>
      <vt:lpstr>Scenario 1: Line Item Specific Proration </vt:lpstr>
      <vt:lpstr>Scenario 1: Line Item Specific Proration</vt:lpstr>
      <vt:lpstr>Scenario 1: Line Item Specific Proration</vt:lpstr>
      <vt:lpstr>Scenario 2: Line Item Specific by Fiscal Year</vt:lpstr>
      <vt:lpstr>Practical Example: Line Item Specific by Fiscal Year</vt:lpstr>
      <vt:lpstr>Scenario 2: Line Item Specific by Fiscal Year</vt:lpstr>
      <vt:lpstr>Scenario 2: Line Item Specific by Fiscal Year</vt:lpstr>
      <vt:lpstr>Scenario 2: Line Item Specific by Fiscal Year</vt:lpstr>
      <vt:lpstr>Practical Example: Line Item Specific by Fiscal Year – Adding in Incremental Funding </vt:lpstr>
      <vt:lpstr>Scenario 2: Line Item Specific by Fiscal Year</vt:lpstr>
      <vt:lpstr>Scenario 2: Line Item Specific by Fiscal Year</vt:lpstr>
      <vt:lpstr>Scenario 2: Line Item Specific by Fiscal Year</vt:lpstr>
      <vt:lpstr>Scenario 3: Contract-Wide Proration </vt:lpstr>
      <vt:lpstr>Practical Example: Contract-Wide Proration  (U.S. Progress Payments)</vt:lpstr>
      <vt:lpstr>Scenario 3: Contract-Wide Proration  </vt:lpstr>
      <vt:lpstr>Scenario 3: Contract-Wide Proration  </vt:lpstr>
      <vt:lpstr>Scenario 3: Contract-Wide Proration </vt:lpstr>
      <vt:lpstr>Scenario 4: Specified in Approved Payment</vt:lpstr>
      <vt:lpstr>Practical Example: Specified in Approved Payment</vt:lpstr>
      <vt:lpstr>Scenario 4: Specified in Approved Payment</vt:lpstr>
      <vt:lpstr>Scenario 4: Specified in Approved Payment</vt:lpstr>
      <vt:lpstr>Scenario 4: Specified in Approved Payment</vt:lpstr>
      <vt:lpstr>Scenario 5: Acceptable to Administrative Contracting Officer</vt:lpstr>
      <vt:lpstr> </vt:lpstr>
      <vt:lpstr>Scenario 5: Acceptable to Administrative Contracting Officer</vt:lpstr>
      <vt:lpstr>Scenario 5: Acceptable to Administrative Contracting Officer</vt:lpstr>
      <vt:lpstr>Scenario 5: Acceptable to Administrative Contracting Officer</vt:lpstr>
      <vt:lpstr>CLIN Level Detail Adjustments</vt:lpstr>
      <vt:lpstr>CLIN Level Detail Adjustments</vt:lpstr>
      <vt:lpstr>PowerPoint Presentation</vt:lpstr>
      <vt:lpstr>PowerPoint Presentation</vt:lpstr>
      <vt:lpstr>PGI Matrix 12-1-17 with Clarification</vt:lpstr>
      <vt:lpstr>New PGI Matrix, Cont.</vt:lpstr>
      <vt:lpstr>New PGI Matrix, Cont.</vt:lpstr>
      <vt:lpstr>New PGI Matrix Other (PGI-Other)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(2nd line if necessary)</dc:title>
  <dc:creator>ELKS, LOREN CIV DFAS</dc:creator>
  <cp:lastModifiedBy>Keglovich, Lisa A CIV DFAS JAL (USA)</cp:lastModifiedBy>
  <cp:revision>4</cp:revision>
  <cp:lastPrinted>2018-05-11T14:01:28Z</cp:lastPrinted>
  <dcterms:modified xsi:type="dcterms:W3CDTF">2024-10-04T20:13:49Z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Primary Audience">
    <vt:lpwstr/>
  </property>
  <property fmtid="{D5CDD505-2E9C-101B-9397-08002B2CF9AE}" pid="4" name="ContentTypeId">
    <vt:lpwstr>0x010100D8EAA762DF7ED04BA03B9D4ED53BE0640056617AE41A754842AEDDD55906C319BA</vt:lpwstr>
  </property>
  <property fmtid="{D5CDD505-2E9C-101B-9397-08002B2CF9AE}" pid="5" name="DFAS Subtopic">
    <vt:lpwstr>83;#Enterprise Communication Strategy|286be4c2-2a96-49f4-8600-a2744e74cd2a</vt:lpwstr>
  </property>
  <property fmtid="{D5CDD505-2E9C-101B-9397-08002B2CF9AE}" pid="6" name="Content Site Specific">
    <vt:lpwstr/>
  </property>
  <property fmtid="{D5CDD505-2E9C-101B-9397-08002B2CF9AE}" pid="7" name="TaxKeywordTaxHTField">
    <vt:lpwstr/>
  </property>
  <property fmtid="{D5CDD505-2E9C-101B-9397-08002B2CF9AE}" pid="8" name="Iinfo Label">
    <vt:lpwstr>1;#FOUO|0e05ee91-4f24-4f05-a135-5eec5974272b</vt:lpwstr>
  </property>
  <property fmtid="{D5CDD505-2E9C-101B-9397-08002B2CF9AE}" pid="9" name="DFAS Topic">
    <vt:lpwstr>83;#Enterprise Communication Strategy|286be4c2-2a96-49f4-8600-a2744e74cd2a</vt:lpwstr>
  </property>
  <property fmtid="{D5CDD505-2E9C-101B-9397-08002B2CF9AE}" pid="10" name="Organizational Owner">
    <vt:lpwstr>120;#Corporate Communications|b1e2baf1-6f73-46df-b394-6ad5f7feac43</vt:lpwstr>
  </property>
  <property fmtid="{D5CDD505-2E9C-101B-9397-08002B2CF9AE}" pid="11" name="Document Type">
    <vt:lpwstr>45;#Template|21bf7d61-4784-4321-b5c4-298677ca5af0</vt:lpwstr>
  </property>
</Properties>
</file>